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0.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1.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2.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3.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4.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5.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6.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7.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charts/chart2.xml" ContentType="application/vnd.openxmlformats-officedocument.drawingml.chart+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845" r:id="rId5"/>
    <p:sldMasterId id="2147483856" r:id="rId6"/>
    <p:sldMasterId id="2147483879" r:id="rId7"/>
    <p:sldMasterId id="2147483898" r:id="rId8"/>
    <p:sldMasterId id="2147483916" r:id="rId9"/>
    <p:sldMasterId id="2147483933" r:id="rId10"/>
    <p:sldMasterId id="2147483950" r:id="rId11"/>
    <p:sldMasterId id="2147483967" r:id="rId12"/>
    <p:sldMasterId id="2147484002" r:id="rId13"/>
    <p:sldMasterId id="2147484056" r:id="rId14"/>
    <p:sldMasterId id="2147484074" r:id="rId15"/>
    <p:sldMasterId id="2147484094" r:id="rId16"/>
    <p:sldMasterId id="2147484113" r:id="rId17"/>
    <p:sldMasterId id="2147484133" r:id="rId18"/>
    <p:sldMasterId id="2147484151" r:id="rId19"/>
    <p:sldMasterId id="2147484170" r:id="rId20"/>
    <p:sldMasterId id="2147484179" r:id="rId21"/>
  </p:sldMasterIdLst>
  <p:notesMasterIdLst>
    <p:notesMasterId r:id="rId52"/>
  </p:notesMasterIdLst>
  <p:handoutMasterIdLst>
    <p:handoutMasterId r:id="rId53"/>
  </p:handoutMasterIdLst>
  <p:sldIdLst>
    <p:sldId id="483" r:id="rId22"/>
    <p:sldId id="272" r:id="rId23"/>
    <p:sldId id="484" r:id="rId24"/>
    <p:sldId id="475" r:id="rId25"/>
    <p:sldId id="485" r:id="rId26"/>
    <p:sldId id="501" r:id="rId27"/>
    <p:sldId id="479" r:id="rId28"/>
    <p:sldId id="498" r:id="rId29"/>
    <p:sldId id="459" r:id="rId30"/>
    <p:sldId id="480" r:id="rId31"/>
    <p:sldId id="464" r:id="rId32"/>
    <p:sldId id="444" r:id="rId33"/>
    <p:sldId id="491" r:id="rId34"/>
    <p:sldId id="492" r:id="rId35"/>
    <p:sldId id="493" r:id="rId36"/>
    <p:sldId id="494" r:id="rId37"/>
    <p:sldId id="487" r:id="rId38"/>
    <p:sldId id="481" r:id="rId39"/>
    <p:sldId id="460" r:id="rId40"/>
    <p:sldId id="488" r:id="rId41"/>
    <p:sldId id="489" r:id="rId42"/>
    <p:sldId id="490" r:id="rId43"/>
    <p:sldId id="486" r:id="rId44"/>
    <p:sldId id="375" r:id="rId45"/>
    <p:sldId id="414" r:id="rId46"/>
    <p:sldId id="495" r:id="rId47"/>
    <p:sldId id="500" r:id="rId48"/>
    <p:sldId id="496" r:id="rId49"/>
    <p:sldId id="497" r:id="rId50"/>
    <p:sldId id="499" r:id="rId51"/>
  </p:sldIdLst>
  <p:sldSz cx="12188825" cy="6858000"/>
  <p:notesSz cx="6805613" cy="9939338"/>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5463C520-F719-48A0-85A1-9BD27EC3FA0B}">
          <p14:sldIdLst>
            <p14:sldId id="483"/>
            <p14:sldId id="272"/>
            <p14:sldId id="484"/>
            <p14:sldId id="475"/>
            <p14:sldId id="485"/>
            <p14:sldId id="501"/>
            <p14:sldId id="479"/>
            <p14:sldId id="498"/>
            <p14:sldId id="459"/>
            <p14:sldId id="480"/>
            <p14:sldId id="464"/>
            <p14:sldId id="444"/>
            <p14:sldId id="491"/>
            <p14:sldId id="492"/>
            <p14:sldId id="493"/>
            <p14:sldId id="494"/>
            <p14:sldId id="487"/>
            <p14:sldId id="481"/>
            <p14:sldId id="460"/>
            <p14:sldId id="488"/>
            <p14:sldId id="489"/>
            <p14:sldId id="490"/>
            <p14:sldId id="486"/>
            <p14:sldId id="375"/>
            <p14:sldId id="414"/>
            <p14:sldId id="495"/>
            <p14:sldId id="500"/>
            <p14:sldId id="496"/>
            <p14:sldId id="497"/>
            <p14:sldId id="499"/>
          </p14:sldIdLst>
        </p14:section>
      </p14:sectionLst>
    </p:ext>
    <p:ext uri="{EFAFB233-063F-42B5-8137-9DF3F51BA10A}">
      <p15:sldGuideLst xmlns:p15="http://schemas.microsoft.com/office/powerpoint/2012/main">
        <p15:guide id="1" orient="horz" pos="413">
          <p15:clr>
            <a:srgbClr val="A4A3A4"/>
          </p15:clr>
        </p15:guide>
        <p15:guide id="2" pos="3695">
          <p15:clr>
            <a:srgbClr val="A4A3A4"/>
          </p15:clr>
        </p15:guide>
      </p15:sldGuideLst>
    </p:ext>
    <p:ext uri="{2D200454-40CA-4A62-9FC3-DE9A4176ACB9}">
      <p15:notesGuideLst xmlns:p15="http://schemas.microsoft.com/office/powerpoint/2012/main">
        <p15:guide id="1" orient="horz" pos="2957">
          <p15:clr>
            <a:srgbClr val="A4A3A4"/>
          </p15:clr>
        </p15:guide>
        <p15:guide id="2" pos="2237">
          <p15:clr>
            <a:srgbClr val="A4A3A4"/>
          </p15:clr>
        </p15:guide>
        <p15:guide id="3" orient="horz" pos="3131">
          <p15:clr>
            <a:srgbClr val="A4A3A4"/>
          </p15:clr>
        </p15:guide>
        <p15:guide id="4"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AB5"/>
    <a:srgbClr val="73E1E7"/>
    <a:srgbClr val="F1FCFD"/>
    <a:srgbClr val="767DC5"/>
    <a:srgbClr val="F26522"/>
    <a:srgbClr val="ED1C24"/>
    <a:srgbClr val="A6CE39"/>
    <a:srgbClr val="D6F6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3" autoAdjust="0"/>
    <p:restoredTop sz="85205" autoAdjust="0"/>
  </p:normalViewPr>
  <p:slideViewPr>
    <p:cSldViewPr snapToGrid="0" snapToObjects="1" showGuides="1">
      <p:cViewPr varScale="1">
        <p:scale>
          <a:sx n="104" d="100"/>
          <a:sy n="104" d="100"/>
        </p:scale>
        <p:origin x="912" y="96"/>
      </p:cViewPr>
      <p:guideLst>
        <p:guide orient="horz" pos="413"/>
        <p:guide pos="3695"/>
      </p:guideLst>
    </p:cSldViewPr>
  </p:slideViewPr>
  <p:outlineViewPr>
    <p:cViewPr>
      <p:scale>
        <a:sx n="33" d="100"/>
        <a:sy n="33" d="100"/>
      </p:scale>
      <p:origin x="0" y="10218"/>
    </p:cViewPr>
  </p:outlineViewPr>
  <p:notesTextViewPr>
    <p:cViewPr>
      <p:scale>
        <a:sx n="66" d="100"/>
        <a:sy n="66" d="100"/>
      </p:scale>
      <p:origin x="0" y="0"/>
    </p:cViewPr>
  </p:notesTextViewPr>
  <p:sorterViewPr>
    <p:cViewPr>
      <p:scale>
        <a:sx n="60" d="100"/>
        <a:sy n="60" d="100"/>
      </p:scale>
      <p:origin x="0" y="0"/>
    </p:cViewPr>
  </p:sorterViewPr>
  <p:notesViewPr>
    <p:cSldViewPr snapToGrid="0" snapToObjects="1" showGuides="1">
      <p:cViewPr>
        <p:scale>
          <a:sx n="190" d="100"/>
          <a:sy n="190" d="100"/>
        </p:scale>
        <p:origin x="-96" y="3222"/>
      </p:cViewPr>
      <p:guideLst>
        <p:guide orient="horz" pos="2957"/>
        <p:guide pos="2237"/>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slide" Target="slides/slide2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ahzhu\Desktop\autoencoder.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lgu\AppData\Local\Microsoft\Windows\Temporary%20Internet%20Files\Content.Outlook\1CAJSUNR\ZeroCopy.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08539908948461E-2"/>
          <c:y val="2.5025304831564295E-2"/>
          <c:w val="0.83335385155904418"/>
          <c:h val="0.78351698889919219"/>
        </c:manualLayout>
      </c:layout>
      <c:barChart>
        <c:barDir val="col"/>
        <c:grouping val="clustered"/>
        <c:varyColors val="0"/>
        <c:ser>
          <c:idx val="0"/>
          <c:order val="0"/>
          <c:tx>
            <c:strRef>
              <c:f>Sheet3!$G$49</c:f>
              <c:strCache>
                <c:ptCount val="1"/>
                <c:pt idx="0">
                  <c:v>256-batch</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Sheet3!$F$50:$F$52</c:f>
              <c:numCache>
                <c:formatCode>General</c:formatCode>
                <c:ptCount val="3"/>
                <c:pt idx="0">
                  <c:v>3072</c:v>
                </c:pt>
                <c:pt idx="1">
                  <c:v>5120</c:v>
                </c:pt>
                <c:pt idx="2">
                  <c:v>7168</c:v>
                </c:pt>
              </c:numCache>
            </c:numRef>
          </c:cat>
          <c:val>
            <c:numRef>
              <c:f>Sheet3!$G$50:$G$52</c:f>
              <c:numCache>
                <c:formatCode>0.00%</c:formatCode>
                <c:ptCount val="3"/>
                <c:pt idx="0">
                  <c:v>0.14710000000000001</c:v>
                </c:pt>
                <c:pt idx="1">
                  <c:v>0.23830000000000001</c:v>
                </c:pt>
                <c:pt idx="2">
                  <c:v>0.33250000000000002</c:v>
                </c:pt>
              </c:numCache>
            </c:numRef>
          </c:val>
        </c:ser>
        <c:ser>
          <c:idx val="1"/>
          <c:order val="1"/>
          <c:tx>
            <c:strRef>
              <c:f>Sheet3!$H$49</c:f>
              <c:strCache>
                <c:ptCount val="1"/>
                <c:pt idx="0">
                  <c:v>512-batch</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Sheet3!$F$50:$F$52</c:f>
              <c:numCache>
                <c:formatCode>General</c:formatCode>
                <c:ptCount val="3"/>
                <c:pt idx="0">
                  <c:v>3072</c:v>
                </c:pt>
                <c:pt idx="1">
                  <c:v>5120</c:v>
                </c:pt>
                <c:pt idx="2">
                  <c:v>7168</c:v>
                </c:pt>
              </c:numCache>
            </c:numRef>
          </c:cat>
          <c:val>
            <c:numRef>
              <c:f>Sheet3!$H$50:$H$52</c:f>
              <c:numCache>
                <c:formatCode>0.00%</c:formatCode>
                <c:ptCount val="3"/>
                <c:pt idx="0">
                  <c:v>0.1817</c:v>
                </c:pt>
                <c:pt idx="1">
                  <c:v>0.24929999999999999</c:v>
                </c:pt>
                <c:pt idx="2">
                  <c:v>0.34339999999999998</c:v>
                </c:pt>
              </c:numCache>
            </c:numRef>
          </c:val>
        </c:ser>
        <c:ser>
          <c:idx val="2"/>
          <c:order val="2"/>
          <c:tx>
            <c:strRef>
              <c:f>Sheet3!$I$49</c:f>
              <c:strCache>
                <c:ptCount val="1"/>
                <c:pt idx="0">
                  <c:v>1024-batch</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Sheet3!$F$50:$F$52</c:f>
              <c:numCache>
                <c:formatCode>General</c:formatCode>
                <c:ptCount val="3"/>
                <c:pt idx="0">
                  <c:v>3072</c:v>
                </c:pt>
                <c:pt idx="1">
                  <c:v>5120</c:v>
                </c:pt>
                <c:pt idx="2">
                  <c:v>7168</c:v>
                </c:pt>
              </c:numCache>
            </c:numRef>
          </c:cat>
          <c:val>
            <c:numRef>
              <c:f>Sheet3!$I$50:$I$52</c:f>
              <c:numCache>
                <c:formatCode>0.00%</c:formatCode>
                <c:ptCount val="3"/>
                <c:pt idx="0">
                  <c:v>0.17799999999999999</c:v>
                </c:pt>
                <c:pt idx="1">
                  <c:v>0.2732</c:v>
                </c:pt>
                <c:pt idx="2">
                  <c:v>0.38190000000000002</c:v>
                </c:pt>
              </c:numCache>
            </c:numRef>
          </c:val>
        </c:ser>
        <c:ser>
          <c:idx val="3"/>
          <c:order val="3"/>
          <c:tx>
            <c:strRef>
              <c:f>Sheet3!$J$49</c:f>
              <c:strCache>
                <c:ptCount val="1"/>
                <c:pt idx="0">
                  <c:v>2048-batch</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Sheet3!$F$50:$F$52</c:f>
              <c:numCache>
                <c:formatCode>General</c:formatCode>
                <c:ptCount val="3"/>
                <c:pt idx="0">
                  <c:v>3072</c:v>
                </c:pt>
                <c:pt idx="1">
                  <c:v>5120</c:v>
                </c:pt>
                <c:pt idx="2">
                  <c:v>7168</c:v>
                </c:pt>
              </c:numCache>
            </c:numRef>
          </c:cat>
          <c:val>
            <c:numRef>
              <c:f>Sheet3!$J$50:$J$52</c:f>
              <c:numCache>
                <c:formatCode>0.00%</c:formatCode>
                <c:ptCount val="3"/>
                <c:pt idx="0">
                  <c:v>0.20930000000000001</c:v>
                </c:pt>
                <c:pt idx="1">
                  <c:v>0.32729999999999998</c:v>
                </c:pt>
                <c:pt idx="2">
                  <c:v>0.39989999999999998</c:v>
                </c:pt>
              </c:numCache>
            </c:numRef>
          </c:val>
        </c:ser>
        <c:dLbls>
          <c:showLegendKey val="0"/>
          <c:showVal val="0"/>
          <c:showCatName val="0"/>
          <c:showSerName val="0"/>
          <c:showPercent val="0"/>
          <c:showBubbleSize val="0"/>
        </c:dLbls>
        <c:gapWidth val="164"/>
        <c:overlap val="-22"/>
        <c:axId val="323083520"/>
        <c:axId val="323083912"/>
      </c:barChart>
      <c:catAx>
        <c:axId val="323083520"/>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US"/>
                  <a:t>Input Data Size with different mini-batch size</a:t>
                </a:r>
                <a:endParaRPr lang="zh-CN"/>
              </a:p>
            </c:rich>
          </c:tx>
          <c:overlay val="0"/>
          <c:spPr>
            <a:noFill/>
            <a:ln>
              <a:noFill/>
            </a:ln>
            <a:effectLst/>
          </c:sp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083912"/>
        <c:crosses val="autoZero"/>
        <c:auto val="1"/>
        <c:lblAlgn val="ctr"/>
        <c:lblOffset val="100"/>
        <c:noMultiLvlLbl val="0"/>
      </c:catAx>
      <c:valAx>
        <c:axId val="323083912"/>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0835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585870822091294"/>
          <c:y val="7.0906874345624829E-2"/>
          <c:w val="0.81850026613806137"/>
          <c:h val="0.71614876009351291"/>
        </c:manualLayout>
      </c:layout>
      <c:barChart>
        <c:barDir val="col"/>
        <c:grouping val="stacked"/>
        <c:varyColors val="0"/>
        <c:ser>
          <c:idx val="0"/>
          <c:order val="0"/>
          <c:tx>
            <c:strRef>
              <c:f>Sheet1!$C$2</c:f>
              <c:strCache>
                <c:ptCount val="1"/>
                <c:pt idx="0">
                  <c:v>Kernel</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dLbl>
              <c:idx val="0"/>
              <c:layout>
                <c:manualLayout>
                  <c:x val="0"/>
                  <c:y val="-0.20493926631264114"/>
                </c:manualLayout>
              </c:layout>
              <c:tx>
                <c:rich>
                  <a:bodyPr/>
                  <a:lstStyle/>
                  <a:p>
                    <a:r>
                      <a:rPr lang="en-US"/>
                      <a:t>45</a:t>
                    </a:r>
                  </a:p>
                </c:rich>
              </c:tx>
              <c:dLblPos val="ctr"/>
              <c:showLegendKey val="0"/>
              <c:showVal val="0"/>
              <c:showCatName val="0"/>
              <c:showSerName val="0"/>
              <c:showPercent val="0"/>
              <c:showBubbleSize val="0"/>
              <c:extLst>
                <c:ext xmlns:c15="http://schemas.microsoft.com/office/drawing/2012/chart" uri="{CE6537A1-D6FC-4f65-9D91-7224C49458BB}"/>
              </c:extLst>
            </c:dLbl>
            <c:dLbl>
              <c:idx val="1"/>
              <c:layout>
                <c:manualLayout>
                  <c:x val="-2.331185874493004E-3"/>
                  <c:y val="-0.16850973570164193"/>
                </c:manualLayout>
              </c:layout>
              <c:tx>
                <c:rich>
                  <a:bodyPr/>
                  <a:lstStyle/>
                  <a:p>
                    <a:r>
                      <a:rPr lang="en-US"/>
                      <a:t>41</a:t>
                    </a:r>
                  </a:p>
                </c:rich>
              </c:tx>
              <c:dLblPos val="ctr"/>
              <c:showLegendKey val="0"/>
              <c:showVal val="0"/>
              <c:showCatName val="0"/>
              <c:showSerName val="0"/>
              <c:showPercent val="0"/>
              <c:showBubbleSize val="0"/>
              <c:extLst>
                <c:ext xmlns:c15="http://schemas.microsoft.com/office/drawing/2012/chart" uri="{CE6537A1-D6FC-4f65-9D91-7224C49458BB}"/>
              </c:extLst>
            </c:dLbl>
            <c:dLbl>
              <c:idx val="2"/>
              <c:layout>
                <c:manualLayout>
                  <c:x val="-2.331002331002331E-3"/>
                  <c:y val="-0.13226993684612953"/>
                </c:manualLayout>
              </c:layout>
              <c:tx>
                <c:rich>
                  <a:bodyPr/>
                  <a:lstStyle/>
                  <a:p>
                    <a:r>
                      <a:rPr lang="en-US"/>
                      <a:t>19</a:t>
                    </a:r>
                  </a:p>
                </c:rich>
              </c:tx>
              <c:dLblPos val="ctr"/>
              <c:showLegendKey val="0"/>
              <c:showVal val="0"/>
              <c:showCatName val="0"/>
              <c:showSerName val="0"/>
              <c:showPercent val="0"/>
              <c:showBubbleSize val="0"/>
              <c:extLst>
                <c:ext xmlns:c15="http://schemas.microsoft.com/office/drawing/2012/chart" uri="{CE6537A1-D6FC-4f65-9D91-7224C49458BB}"/>
              </c:extLst>
            </c:dLbl>
            <c:dLbl>
              <c:idx val="3"/>
              <c:layout>
                <c:manualLayout>
                  <c:x val="-2.3310023310022456E-3"/>
                  <c:y val="-0.23814934897843651"/>
                </c:manualLayout>
              </c:layout>
              <c:tx>
                <c:rich>
                  <a:bodyPr/>
                  <a:lstStyle/>
                  <a:p>
                    <a:r>
                      <a:rPr lang="en-US"/>
                      <a:t>67</a:t>
                    </a:r>
                  </a:p>
                </c:rich>
              </c:tx>
              <c:dLblPos val="ctr"/>
              <c:showLegendKey val="0"/>
              <c:showVal val="0"/>
              <c:showCatName val="0"/>
              <c:showSerName val="0"/>
              <c:showPercent val="0"/>
              <c:showBubbleSize val="0"/>
              <c:extLst>
                <c:ext xmlns:c15="http://schemas.microsoft.com/office/drawing/2012/chart" uri="{CE6537A1-D6FC-4f65-9D91-7224C49458BB}"/>
              </c:extLst>
            </c:dLbl>
            <c:dLbl>
              <c:idx val="4"/>
              <c:layout>
                <c:manualLayout>
                  <c:x val="8.5469098123770586E-17"/>
                  <c:y val="-0.16874259903558575"/>
                </c:manualLayout>
              </c:layout>
              <c:tx>
                <c:rich>
                  <a:bodyPr/>
                  <a:lstStyle/>
                  <a:p>
                    <a:r>
                      <a:rPr lang="en-US"/>
                      <a:t>23</a:t>
                    </a:r>
                  </a:p>
                </c:rich>
              </c:tx>
              <c:dLblPos val="ctr"/>
              <c:showLegendKey val="0"/>
              <c:showVal val="0"/>
              <c:showCatName val="0"/>
              <c:showSerName val="0"/>
              <c:showPercent val="0"/>
              <c:showBubbleSize val="0"/>
              <c:extLst>
                <c:ext xmlns:c15="http://schemas.microsoft.com/office/drawing/2012/chart" uri="{CE6537A1-D6FC-4f65-9D91-7224C49458BB}"/>
              </c:extLst>
            </c:dLbl>
            <c:dLbl>
              <c:idx val="5"/>
              <c:layout>
                <c:manualLayout>
                  <c:x val="0"/>
                  <c:y val="-0.15300558018482985"/>
                </c:manualLayout>
              </c:layout>
              <c:tx>
                <c:rich>
                  <a:bodyPr/>
                  <a:lstStyle/>
                  <a:p>
                    <a:r>
                      <a:rPr lang="en-US"/>
                      <a:t>199</a:t>
                    </a:r>
                  </a:p>
                </c:rich>
              </c:tx>
              <c:dLblPos val="ctr"/>
              <c:showLegendKey val="0"/>
              <c:showVal val="0"/>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Sheet1!$A$3:$B$8</c:f>
              <c:multiLvlStrCache>
                <c:ptCount val="6"/>
                <c:lvl>
                  <c:pt idx="0">
                    <c:v>Copy</c:v>
                  </c:pt>
                  <c:pt idx="1">
                    <c:v>Zero Copy</c:v>
                  </c:pt>
                  <c:pt idx="2">
                    <c:v>Copy</c:v>
                  </c:pt>
                  <c:pt idx="3">
                    <c:v>Zero Copy</c:v>
                  </c:pt>
                  <c:pt idx="4">
                    <c:v>Copy</c:v>
                  </c:pt>
                  <c:pt idx="5">
                    <c:v>Zero Copy</c:v>
                  </c:pt>
                </c:lvl>
                <c:lvl>
                  <c:pt idx="0">
                    <c:v>Kaveri</c:v>
                  </c:pt>
                  <c:pt idx="2">
                    <c:v>HD7970</c:v>
                  </c:pt>
                  <c:pt idx="4">
                    <c:v>Mainstream GPU</c:v>
                  </c:pt>
                </c:lvl>
              </c:multiLvlStrCache>
            </c:multiLvlStrRef>
          </c:cat>
          <c:val>
            <c:numRef>
              <c:f>Sheet1!$C$3:$C$8</c:f>
              <c:numCache>
                <c:formatCode>General</c:formatCode>
                <c:ptCount val="6"/>
                <c:pt idx="0">
                  <c:v>36.380000000000003</c:v>
                </c:pt>
                <c:pt idx="1">
                  <c:v>41.34</c:v>
                </c:pt>
                <c:pt idx="2">
                  <c:v>7.31</c:v>
                </c:pt>
                <c:pt idx="3">
                  <c:v>67.680000000000007</c:v>
                </c:pt>
                <c:pt idx="4">
                  <c:v>5.66</c:v>
                </c:pt>
                <c:pt idx="5">
                  <c:v>199.06</c:v>
                </c:pt>
              </c:numCache>
            </c:numRef>
          </c:val>
        </c:ser>
        <c:ser>
          <c:idx val="1"/>
          <c:order val="1"/>
          <c:tx>
            <c:strRef>
              <c:f>Sheet1!$D$2</c:f>
              <c:strCache>
                <c:ptCount val="1"/>
                <c:pt idx="0">
                  <c:v>Data Transfer</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multiLvlStrRef>
              <c:f>Sheet1!$A$3:$B$8</c:f>
              <c:multiLvlStrCache>
                <c:ptCount val="6"/>
                <c:lvl>
                  <c:pt idx="0">
                    <c:v>Copy</c:v>
                  </c:pt>
                  <c:pt idx="1">
                    <c:v>Zero Copy</c:v>
                  </c:pt>
                  <c:pt idx="2">
                    <c:v>Copy</c:v>
                  </c:pt>
                  <c:pt idx="3">
                    <c:v>Zero Copy</c:v>
                  </c:pt>
                  <c:pt idx="4">
                    <c:v>Copy</c:v>
                  </c:pt>
                  <c:pt idx="5">
                    <c:v>Zero Copy</c:v>
                  </c:pt>
                </c:lvl>
                <c:lvl>
                  <c:pt idx="0">
                    <c:v>Kaveri</c:v>
                  </c:pt>
                  <c:pt idx="2">
                    <c:v>HD7970</c:v>
                  </c:pt>
                  <c:pt idx="4">
                    <c:v>Mainstream GPU</c:v>
                  </c:pt>
                </c:lvl>
              </c:multiLvlStrCache>
            </c:multiLvlStrRef>
          </c:cat>
          <c:val>
            <c:numRef>
              <c:f>Sheet1!$D$3:$D$8</c:f>
              <c:numCache>
                <c:formatCode>General</c:formatCode>
                <c:ptCount val="6"/>
                <c:pt idx="0">
                  <c:v>9.07</c:v>
                </c:pt>
                <c:pt idx="1">
                  <c:v>0</c:v>
                </c:pt>
                <c:pt idx="2">
                  <c:v>11.73</c:v>
                </c:pt>
                <c:pt idx="3">
                  <c:v>0</c:v>
                </c:pt>
                <c:pt idx="4">
                  <c:v>17.66</c:v>
                </c:pt>
                <c:pt idx="5">
                  <c:v>0</c:v>
                </c:pt>
              </c:numCache>
            </c:numRef>
          </c:val>
        </c:ser>
        <c:dLbls>
          <c:showLegendKey val="0"/>
          <c:showVal val="0"/>
          <c:showCatName val="0"/>
          <c:showSerName val="0"/>
          <c:showPercent val="0"/>
          <c:showBubbleSize val="0"/>
        </c:dLbls>
        <c:gapWidth val="150"/>
        <c:overlap val="100"/>
        <c:axId val="323111408"/>
        <c:axId val="323111800"/>
      </c:barChart>
      <c:catAx>
        <c:axId val="323111408"/>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111800"/>
        <c:crosses val="autoZero"/>
        <c:auto val="1"/>
        <c:lblAlgn val="ctr"/>
        <c:lblOffset val="100"/>
        <c:noMultiLvlLbl val="0"/>
      </c:catAx>
      <c:valAx>
        <c:axId val="323111800"/>
        <c:scaling>
          <c:orientation val="minMax"/>
          <c:max val="120"/>
        </c:scaling>
        <c:delete val="0"/>
        <c:axPos val="l"/>
        <c:majorGridlines>
          <c:spPr>
            <a:ln>
              <a:solidFill>
                <a:schemeClr val="tx1">
                  <a:lumMod val="15000"/>
                  <a:lumOff val="85000"/>
                </a:schemeClr>
              </a:solidFill>
            </a:ln>
            <a:effectLst/>
          </c:spPr>
        </c:majorGridlines>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US"/>
                  <a:t>Execution Time (ms)</a:t>
                </a:r>
              </a:p>
            </c:rich>
          </c:tx>
          <c:overlay val="0"/>
          <c:spPr>
            <a:noFill/>
            <a:ln>
              <a:noFill/>
            </a:ln>
            <a:effectLst/>
          </c:spPr>
        </c:title>
        <c:numFmt formatCode="General" sourceLinked="1"/>
        <c:majorTickMark val="none"/>
        <c:minorTickMark val="none"/>
        <c:tickLblPos val="nextTo"/>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111408"/>
        <c:crosses val="autoZero"/>
        <c:crossBetween val="between"/>
        <c:majorUnit val="10"/>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9505" cy="497471"/>
          </a:xfrm>
          <a:prstGeom prst="rect">
            <a:avLst/>
          </a:prstGeom>
        </p:spPr>
        <p:txBody>
          <a:bodyPr vert="horz" lIns="94229" tIns="47114" rIns="94229" bIns="4711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54588" y="0"/>
            <a:ext cx="2949505" cy="497471"/>
          </a:xfrm>
          <a:prstGeom prst="rect">
            <a:avLst/>
          </a:prstGeom>
        </p:spPr>
        <p:txBody>
          <a:bodyPr vert="horz" lIns="94229" tIns="47114" rIns="94229" bIns="47114" rtlCol="0"/>
          <a:lstStyle>
            <a:lvl1pPr algn="r" fontAlgn="auto">
              <a:spcBef>
                <a:spcPts val="0"/>
              </a:spcBef>
              <a:spcAft>
                <a:spcPts val="0"/>
              </a:spcAft>
              <a:defRPr sz="1200">
                <a:latin typeface="+mn-lt"/>
                <a:cs typeface="+mn-cs"/>
              </a:defRPr>
            </a:lvl1pPr>
          </a:lstStyle>
          <a:p>
            <a:pPr>
              <a:defRPr/>
            </a:pPr>
            <a:fld id="{6569A6F2-41E5-4487-BD96-5B3320428D3B}" type="datetimeFigureOut">
              <a:rPr lang="en-US"/>
              <a:pPr>
                <a:defRPr/>
              </a:pPr>
              <a:t>7/23/2014</a:t>
            </a:fld>
            <a:endParaRPr lang="en-US"/>
          </a:p>
        </p:txBody>
      </p:sp>
      <p:sp>
        <p:nvSpPr>
          <p:cNvPr id="4" name="Footer Placeholder 3"/>
          <p:cNvSpPr>
            <a:spLocks noGrp="1"/>
          </p:cNvSpPr>
          <p:nvPr>
            <p:ph type="ftr" sz="quarter" idx="2"/>
          </p:nvPr>
        </p:nvSpPr>
        <p:spPr>
          <a:xfrm>
            <a:off x="1" y="9440187"/>
            <a:ext cx="2949505" cy="497471"/>
          </a:xfrm>
          <a:prstGeom prst="rect">
            <a:avLst/>
          </a:prstGeom>
        </p:spPr>
        <p:txBody>
          <a:bodyPr vert="horz" lIns="94229" tIns="47114" rIns="94229" bIns="47114"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54588" y="9440187"/>
            <a:ext cx="2949505" cy="497471"/>
          </a:xfrm>
          <a:prstGeom prst="rect">
            <a:avLst/>
          </a:prstGeom>
        </p:spPr>
        <p:txBody>
          <a:bodyPr vert="horz" lIns="94229" tIns="47114" rIns="94229" bIns="47114" rtlCol="0" anchor="b"/>
          <a:lstStyle>
            <a:lvl1pPr algn="r" fontAlgn="auto">
              <a:spcBef>
                <a:spcPts val="0"/>
              </a:spcBef>
              <a:spcAft>
                <a:spcPts val="0"/>
              </a:spcAft>
              <a:defRPr sz="1200">
                <a:latin typeface="+mn-lt"/>
                <a:cs typeface="+mn-cs"/>
              </a:defRPr>
            </a:lvl1pPr>
          </a:lstStyle>
          <a:p>
            <a:pPr>
              <a:defRPr/>
            </a:pPr>
            <a:fld id="{F3E149D6-DCAC-453C-9646-F7ED99F1CBFB}" type="slidenum">
              <a:rPr lang="en-US"/>
              <a:pPr>
                <a:defRPr/>
              </a:pPr>
              <a:t>‹#›</a:t>
            </a:fld>
            <a:endParaRPr lang="en-US"/>
          </a:p>
        </p:txBody>
      </p:sp>
    </p:spTree>
    <p:extLst>
      <p:ext uri="{BB962C8B-B14F-4D97-AF65-F5344CB8AC3E}">
        <p14:creationId xmlns:p14="http://schemas.microsoft.com/office/powerpoint/2010/main" val="2909055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9505" cy="497471"/>
          </a:xfrm>
          <a:prstGeom prst="rect">
            <a:avLst/>
          </a:prstGeom>
        </p:spPr>
        <p:txBody>
          <a:bodyPr vert="horz" lIns="94229" tIns="47114" rIns="94229" bIns="47114" rtlCol="0"/>
          <a:lstStyle>
            <a:lvl1pPr algn="l" fontAlgn="auto">
              <a:spcBef>
                <a:spcPts val="0"/>
              </a:spcBef>
              <a:spcAft>
                <a:spcPts val="0"/>
              </a:spcAft>
              <a:defRPr sz="900">
                <a:latin typeface="+mn-lt"/>
                <a:cs typeface="+mn-cs"/>
              </a:defRPr>
            </a:lvl1pPr>
          </a:lstStyle>
          <a:p>
            <a:pPr>
              <a:defRPr/>
            </a:pPr>
            <a:endParaRPr lang="en-US"/>
          </a:p>
        </p:txBody>
      </p:sp>
      <p:sp>
        <p:nvSpPr>
          <p:cNvPr id="3" name="Date Placeholder 2"/>
          <p:cNvSpPr>
            <a:spLocks noGrp="1"/>
          </p:cNvSpPr>
          <p:nvPr>
            <p:ph type="dt" idx="1"/>
          </p:nvPr>
        </p:nvSpPr>
        <p:spPr>
          <a:xfrm>
            <a:off x="3854588" y="0"/>
            <a:ext cx="2949505" cy="497471"/>
          </a:xfrm>
          <a:prstGeom prst="rect">
            <a:avLst/>
          </a:prstGeom>
        </p:spPr>
        <p:txBody>
          <a:bodyPr vert="horz" lIns="94229" tIns="47114" rIns="94229" bIns="47114" rtlCol="0"/>
          <a:lstStyle>
            <a:lvl1pPr algn="r" fontAlgn="auto">
              <a:spcBef>
                <a:spcPts val="0"/>
              </a:spcBef>
              <a:spcAft>
                <a:spcPts val="0"/>
              </a:spcAft>
              <a:defRPr sz="900">
                <a:latin typeface="+mn-lt"/>
                <a:cs typeface="+mn-cs"/>
              </a:defRPr>
            </a:lvl1pPr>
          </a:lstStyle>
          <a:p>
            <a:pPr>
              <a:defRPr/>
            </a:pPr>
            <a:fld id="{38607A5D-693E-4C63-ACF6-88FE3734317C}" type="datetimeFigureOut">
              <a:rPr lang="en-US"/>
              <a:pPr>
                <a:defRPr/>
              </a:pPr>
              <a:t>7/23/2014</a:t>
            </a:fld>
            <a:endParaRPr lang="en-US"/>
          </a:p>
        </p:txBody>
      </p:sp>
      <p:sp>
        <p:nvSpPr>
          <p:cNvPr id="4" name="Slide Image Placeholder 3"/>
          <p:cNvSpPr>
            <a:spLocks noGrp="1" noRot="1" noChangeAspect="1"/>
          </p:cNvSpPr>
          <p:nvPr>
            <p:ph type="sldImg" idx="2"/>
          </p:nvPr>
        </p:nvSpPr>
        <p:spPr>
          <a:xfrm>
            <a:off x="92075" y="746125"/>
            <a:ext cx="6621463" cy="3725863"/>
          </a:xfrm>
          <a:prstGeom prst="rect">
            <a:avLst/>
          </a:prstGeom>
          <a:noFill/>
          <a:ln w="12700">
            <a:solidFill>
              <a:prstClr val="black"/>
            </a:solidFill>
          </a:ln>
        </p:spPr>
        <p:txBody>
          <a:bodyPr vert="horz" lIns="94229" tIns="47114" rIns="94229" bIns="47114" rtlCol="0" anchor="ctr"/>
          <a:lstStyle/>
          <a:p>
            <a:pPr lvl="0"/>
            <a:endParaRPr lang="en-US" noProof="0"/>
          </a:p>
        </p:txBody>
      </p:sp>
      <p:sp>
        <p:nvSpPr>
          <p:cNvPr id="5" name="Notes Placeholder 4"/>
          <p:cNvSpPr>
            <a:spLocks noGrp="1"/>
          </p:cNvSpPr>
          <p:nvPr>
            <p:ph type="body" sz="quarter" idx="3"/>
          </p:nvPr>
        </p:nvSpPr>
        <p:spPr>
          <a:xfrm>
            <a:off x="362033" y="4746143"/>
            <a:ext cx="6081547" cy="4472198"/>
          </a:xfrm>
          <a:prstGeom prst="rect">
            <a:avLst/>
          </a:prstGeom>
        </p:spPr>
        <p:txBody>
          <a:bodyPr vert="horz" lIns="94229" tIns="47114" rIns="94229" bIns="47114"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1" y="9440187"/>
            <a:ext cx="2949505" cy="497471"/>
          </a:xfrm>
          <a:prstGeom prst="rect">
            <a:avLst/>
          </a:prstGeom>
        </p:spPr>
        <p:txBody>
          <a:bodyPr vert="horz" lIns="94229" tIns="47114" rIns="94229" bIns="47114" rtlCol="0" anchor="b"/>
          <a:lstStyle>
            <a:lvl1pPr algn="l" fontAlgn="auto">
              <a:spcBef>
                <a:spcPts val="0"/>
              </a:spcBef>
              <a:spcAft>
                <a:spcPts val="0"/>
              </a:spcAft>
              <a:defRPr sz="9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54588" y="9440187"/>
            <a:ext cx="2949505" cy="497471"/>
          </a:xfrm>
          <a:prstGeom prst="rect">
            <a:avLst/>
          </a:prstGeom>
        </p:spPr>
        <p:txBody>
          <a:bodyPr vert="horz" lIns="94229" tIns="47114" rIns="94229" bIns="47114" rtlCol="0" anchor="b"/>
          <a:lstStyle>
            <a:lvl1pPr algn="r" fontAlgn="auto">
              <a:spcBef>
                <a:spcPts val="0"/>
              </a:spcBef>
              <a:spcAft>
                <a:spcPts val="0"/>
              </a:spcAft>
              <a:defRPr sz="900">
                <a:latin typeface="+mn-lt"/>
                <a:cs typeface="+mn-cs"/>
              </a:defRPr>
            </a:lvl1pPr>
          </a:lstStyle>
          <a:p>
            <a:pPr>
              <a:defRPr/>
            </a:pPr>
            <a:fld id="{829AFB38-0ABE-46A6-A2CD-91E75B392D15}" type="slidenum">
              <a:rPr lang="en-US"/>
              <a:pPr>
                <a:defRPr/>
              </a:pPr>
              <a:t>‹#›</a:t>
            </a:fld>
            <a:endParaRPr lang="en-US"/>
          </a:p>
        </p:txBody>
      </p:sp>
    </p:spTree>
    <p:extLst>
      <p:ext uri="{BB962C8B-B14F-4D97-AF65-F5344CB8AC3E}">
        <p14:creationId xmlns:p14="http://schemas.microsoft.com/office/powerpoint/2010/main" val="1317714628"/>
      </p:ext>
    </p:extLst>
  </p:cSld>
  <p:clrMap bg1="lt1" tx1="dk1" bg2="lt2" tx2="dk2" accent1="accent1" accent2="accent2" accent3="accent3" accent4="accent4" accent5="accent5" accent6="accent6" hlink="hlink" folHlink="folHlink"/>
  <p:notesStyle>
    <a:lvl1pPr marL="115888" indent="-115888" algn="l" rtl="0" eaLnBrk="0" fontAlgn="base" hangingPunct="0">
      <a:spcBef>
        <a:spcPct val="30000"/>
      </a:spcBef>
      <a:spcAft>
        <a:spcPct val="0"/>
      </a:spcAft>
      <a:buFont typeface="Wingdings 3" pitchFamily="18" charset="2"/>
      <a:buChar char="}"/>
      <a:defRPr sz="1000" kern="1200">
        <a:solidFill>
          <a:schemeClr val="tx1"/>
        </a:solidFill>
        <a:latin typeface="+mn-lt"/>
        <a:ea typeface="+mn-ea"/>
        <a:cs typeface="+mn-cs"/>
      </a:defRPr>
    </a:lvl1pPr>
    <a:lvl2pPr marL="406400" indent="-171450" algn="l" rtl="0" eaLnBrk="0" fontAlgn="base" hangingPunct="0">
      <a:spcBef>
        <a:spcPct val="30000"/>
      </a:spcBef>
      <a:spcAft>
        <a:spcPct val="0"/>
      </a:spcAft>
      <a:buFont typeface="Arial" charset="0"/>
      <a:buChar char="–"/>
      <a:defRPr sz="1000" kern="1200">
        <a:solidFill>
          <a:schemeClr val="tx1"/>
        </a:solidFill>
        <a:latin typeface="+mn-lt"/>
        <a:ea typeface="+mn-ea"/>
        <a:cs typeface="+mn-cs"/>
      </a:defRPr>
    </a:lvl2pPr>
    <a:lvl3pPr marL="573088" indent="-115888" algn="l" rtl="0" eaLnBrk="0" fontAlgn="base" hangingPunct="0">
      <a:spcBef>
        <a:spcPct val="30000"/>
      </a:spcBef>
      <a:spcAft>
        <a:spcPct val="0"/>
      </a:spcAft>
      <a:buFont typeface="Arial" charset="0"/>
      <a:buChar char="•"/>
      <a:defRPr sz="1000" kern="1200">
        <a:solidFill>
          <a:schemeClr val="tx1"/>
        </a:solidFill>
        <a:latin typeface="+mn-lt"/>
        <a:ea typeface="+mn-ea"/>
        <a:cs typeface="+mn-cs"/>
      </a:defRPr>
    </a:lvl3pPr>
    <a:lvl4pPr marL="914400" algn="l" rtl="0" eaLnBrk="0" fontAlgn="base" hangingPunct="0">
      <a:spcBef>
        <a:spcPct val="30000"/>
      </a:spcBef>
      <a:spcAft>
        <a:spcPct val="0"/>
      </a:spcAft>
      <a:defRPr sz="1000" kern="1200">
        <a:solidFill>
          <a:schemeClr val="tx1"/>
        </a:solidFill>
        <a:latin typeface="+mn-lt"/>
        <a:ea typeface="+mn-ea"/>
        <a:cs typeface="+mn-cs"/>
      </a:defRPr>
    </a:lvl4pPr>
    <a:lvl5pPr marL="1149350" algn="l" rtl="0" eaLnBrk="0" fontAlgn="base" hangingPunct="0">
      <a:spcBef>
        <a:spcPct val="30000"/>
      </a:spcBef>
      <a:spcAft>
        <a:spcPct val="0"/>
      </a:spcAft>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92075" y="746125"/>
            <a:ext cx="6621463" cy="37258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15888" marR="0" lvl="1" indent="-115888" algn="l" defTabSz="914400" rtl="0" eaLnBrk="1" fontAlgn="base" latinLnBrk="0" hangingPunct="1">
              <a:lnSpc>
                <a:spcPct val="100000"/>
              </a:lnSpc>
              <a:spcBef>
                <a:spcPct val="0"/>
              </a:spcBef>
              <a:spcAft>
                <a:spcPct val="0"/>
              </a:spcAft>
              <a:buClrTx/>
              <a:buSzTx/>
              <a:buFont typeface="Wingdings 3" pitchFamily="18" charset="2"/>
              <a:buChar char="}"/>
              <a:tabLst/>
              <a:defRPr/>
            </a:pPr>
            <a:r>
              <a:rPr lang="en-US" dirty="0" smtClean="0"/>
              <a:t>DNN is becoming the leading direction in machine learning in the past two or three years.</a:t>
            </a:r>
          </a:p>
          <a:p>
            <a:pPr marL="115888" marR="0" lvl="1" indent="-115888" algn="l" defTabSz="914400" rtl="0" eaLnBrk="1" fontAlgn="base" latinLnBrk="0" hangingPunct="1">
              <a:lnSpc>
                <a:spcPct val="100000"/>
              </a:lnSpc>
              <a:spcBef>
                <a:spcPct val="0"/>
              </a:spcBef>
              <a:spcAft>
                <a:spcPct val="0"/>
              </a:spcAft>
              <a:buClrTx/>
              <a:buSzTx/>
              <a:buFont typeface="Wingdings 3" pitchFamily="18" charset="2"/>
              <a:buChar char="}"/>
              <a:tabLst/>
              <a:defRPr/>
            </a:pPr>
            <a:r>
              <a:rPr lang="en-US" dirty="0" smtClean="0"/>
              <a:t>Starting from April 2013, collaboration between AMD research and development team with experts in system,</a:t>
            </a:r>
            <a:r>
              <a:rPr lang="en-US" baseline="0" dirty="0" smtClean="0"/>
              <a:t> architecture and </a:t>
            </a:r>
            <a:r>
              <a:rPr lang="en-US" baseline="0" dirty="0" err="1" smtClean="0"/>
              <a:t>openCL</a:t>
            </a:r>
            <a:r>
              <a:rPr lang="en-US" dirty="0" smtClean="0"/>
              <a:t>.</a:t>
            </a:r>
            <a:r>
              <a:rPr lang="en-US" baseline="0" dirty="0" smtClean="0"/>
              <a:t> This is the first time we talk about DNN project in public.</a:t>
            </a:r>
            <a:endParaRPr lang="en-US" b="1" dirty="0" smtClean="0"/>
          </a:p>
          <a:p>
            <a:pPr eaLnBrk="1" hangingPunct="1">
              <a:spcBef>
                <a:spcPct val="0"/>
              </a:spcBef>
            </a:pPr>
            <a:r>
              <a:rPr lang="en-US" sz="1000" b="1" dirty="0" smtClean="0"/>
              <a:t>AMD DNN project</a:t>
            </a:r>
            <a:r>
              <a:rPr lang="en-US" sz="1000" b="1" baseline="0" dirty="0" smtClean="0"/>
              <a:t> goal is to build DNN systems </a:t>
            </a:r>
            <a:r>
              <a:rPr lang="en-US" sz="1000" b="1" dirty="0" smtClean="0"/>
              <a:t>through AMD APU and GPUs. That can be applied</a:t>
            </a:r>
            <a:r>
              <a:rPr lang="en-US" sz="1000" b="1" baseline="0" dirty="0" smtClean="0"/>
              <a:t> to industry to address the h/w challenges.</a:t>
            </a:r>
            <a:endParaRPr lang="en-US" sz="1000" b="1" dirty="0" smtClean="0"/>
          </a:p>
          <a:p>
            <a:pPr eaLnBrk="1" hangingPunct="1">
              <a:spcBef>
                <a:spcPct val="0"/>
              </a:spcBef>
            </a:pPr>
            <a:r>
              <a:rPr lang="en-US" sz="1000" b="1" dirty="0" smtClean="0"/>
              <a:t>We</a:t>
            </a:r>
            <a:r>
              <a:rPr lang="en-US" sz="1000" b="1" baseline="0" dirty="0" smtClean="0"/>
              <a:t> </a:t>
            </a:r>
            <a:r>
              <a:rPr lang="en-US" sz="1000" b="1" baseline="0" dirty="0" err="1" smtClean="0"/>
              <a:t>implemente</a:t>
            </a:r>
            <a:r>
              <a:rPr lang="en-US" sz="1000" b="1" baseline="0" dirty="0" smtClean="0"/>
              <a:t> and accelerate </a:t>
            </a:r>
            <a:r>
              <a:rPr lang="en-US" sz="1000" b="1" dirty="0" smtClean="0"/>
              <a:t>core DNN algorithms in </a:t>
            </a:r>
            <a:r>
              <a:rPr lang="en-US" sz="1000" b="1" dirty="0" err="1" smtClean="0"/>
              <a:t>OpenCL</a:t>
            </a:r>
            <a:r>
              <a:rPr lang="en-US" sz="1000" b="1" dirty="0" smtClean="0"/>
              <a:t>.</a:t>
            </a:r>
            <a:r>
              <a:rPr lang="en-US" sz="1000" b="1" baseline="0" dirty="0" smtClean="0"/>
              <a:t> Today I am sharing some initial results and our insights on systems. </a:t>
            </a:r>
            <a:endParaRPr lang="en-US" dirty="0" smtClean="0"/>
          </a:p>
        </p:txBody>
      </p:sp>
      <p:sp>
        <p:nvSpPr>
          <p:cNvPr id="327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65610" indent="-294465">
              <a:defRPr>
                <a:solidFill>
                  <a:schemeClr val="tx1"/>
                </a:solidFill>
                <a:latin typeface="Calibri" pitchFamily="34" charset="0"/>
              </a:defRPr>
            </a:lvl2pPr>
            <a:lvl3pPr marL="1177862" indent="-235572">
              <a:defRPr>
                <a:solidFill>
                  <a:schemeClr val="tx1"/>
                </a:solidFill>
                <a:latin typeface="Calibri" pitchFamily="34" charset="0"/>
              </a:defRPr>
            </a:lvl3pPr>
            <a:lvl4pPr marL="1649006" indent="-235572">
              <a:defRPr>
                <a:solidFill>
                  <a:schemeClr val="tx1"/>
                </a:solidFill>
                <a:latin typeface="Calibri" pitchFamily="34" charset="0"/>
              </a:defRPr>
            </a:lvl4pPr>
            <a:lvl5pPr marL="2120151" indent="-235572">
              <a:defRPr>
                <a:solidFill>
                  <a:schemeClr val="tx1"/>
                </a:solidFill>
                <a:latin typeface="Calibri" pitchFamily="34" charset="0"/>
              </a:defRPr>
            </a:lvl5pPr>
            <a:lvl6pPr marL="2591295" indent="-235572" fontAlgn="base">
              <a:spcBef>
                <a:spcPct val="0"/>
              </a:spcBef>
              <a:spcAft>
                <a:spcPct val="0"/>
              </a:spcAft>
              <a:defRPr>
                <a:solidFill>
                  <a:schemeClr val="tx1"/>
                </a:solidFill>
                <a:latin typeface="Calibri" pitchFamily="34" charset="0"/>
              </a:defRPr>
            </a:lvl6pPr>
            <a:lvl7pPr marL="3062440" indent="-235572" fontAlgn="base">
              <a:spcBef>
                <a:spcPct val="0"/>
              </a:spcBef>
              <a:spcAft>
                <a:spcPct val="0"/>
              </a:spcAft>
              <a:defRPr>
                <a:solidFill>
                  <a:schemeClr val="tx1"/>
                </a:solidFill>
                <a:latin typeface="Calibri" pitchFamily="34" charset="0"/>
              </a:defRPr>
            </a:lvl7pPr>
            <a:lvl8pPr marL="3533585" indent="-235572" fontAlgn="base">
              <a:spcBef>
                <a:spcPct val="0"/>
              </a:spcBef>
              <a:spcAft>
                <a:spcPct val="0"/>
              </a:spcAft>
              <a:defRPr>
                <a:solidFill>
                  <a:schemeClr val="tx1"/>
                </a:solidFill>
                <a:latin typeface="Calibri" pitchFamily="34" charset="0"/>
              </a:defRPr>
            </a:lvl8pPr>
            <a:lvl9pPr marL="4004729" indent="-235572" fontAlgn="base">
              <a:spcBef>
                <a:spcPct val="0"/>
              </a:spcBef>
              <a:spcAft>
                <a:spcPct val="0"/>
              </a:spcAft>
              <a:defRPr>
                <a:solidFill>
                  <a:schemeClr val="tx1"/>
                </a:solidFill>
                <a:latin typeface="Calibri" pitchFamily="34" charset="0"/>
              </a:defRPr>
            </a:lvl9pPr>
          </a:lstStyle>
          <a:p>
            <a:pPr>
              <a:defRPr/>
            </a:pPr>
            <a:fld id="{C7F31239-CA9B-4993-AF4C-DE7DBECEE8DF}" type="slidenum">
              <a:rPr lang="en-US" smtClean="0">
                <a:solidFill>
                  <a:prstClr val="black"/>
                </a:solidFill>
                <a:latin typeface="Arial" charset="0"/>
              </a:rPr>
              <a:pPr>
                <a:defRPr/>
              </a:pPr>
              <a:t>1</a:t>
            </a:fld>
            <a:endParaRPr lang="en-US" smtClean="0">
              <a:solidFill>
                <a:prstClr val="black"/>
              </a:solidFill>
              <a:latin typeface="Arial" charset="0"/>
            </a:endParaRPr>
          </a:p>
        </p:txBody>
      </p:sp>
    </p:spTree>
    <p:extLst>
      <p:ext uri="{BB962C8B-B14F-4D97-AF65-F5344CB8AC3E}">
        <p14:creationId xmlns:p14="http://schemas.microsoft.com/office/powerpoint/2010/main" val="177752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I am going to introduce</a:t>
            </a:r>
            <a:r>
              <a:rPr lang="en-US" baseline="0" dirty="0" smtClean="0"/>
              <a:t> the evaluation results on GPU and APUs. And provide a </a:t>
            </a:r>
            <a:r>
              <a:rPr lang="en-US" baseline="0" dirty="0" err="1" smtClean="0"/>
              <a:t>quantitive</a:t>
            </a:r>
            <a:r>
              <a:rPr lang="en-US" baseline="0" dirty="0" smtClean="0"/>
              <a:t> </a:t>
            </a:r>
            <a:r>
              <a:rPr lang="en-US" baseline="0" dirty="0" err="1" smtClean="0"/>
              <a:t>comparision</a:t>
            </a:r>
            <a:r>
              <a:rPr lang="en-US" baseline="0" dirty="0" smtClean="0"/>
              <a:t> between </a:t>
            </a:r>
            <a:r>
              <a:rPr lang="en-US" baseline="0" dirty="0" err="1" smtClean="0"/>
              <a:t>perf</a:t>
            </a:r>
            <a:r>
              <a:rPr lang="en-US" baseline="0" dirty="0" smtClean="0"/>
              <a:t>. power and </a:t>
            </a:r>
            <a:r>
              <a:rPr lang="en-US" baseline="0" dirty="0" err="1" smtClean="0"/>
              <a:t>perf</a:t>
            </a:r>
            <a:r>
              <a:rPr lang="en-US" baseline="0" dirty="0" smtClean="0"/>
              <a:t> per watt ratio.</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10</a:t>
            </a:fld>
            <a:endParaRPr lang="en-US"/>
          </a:p>
        </p:txBody>
      </p:sp>
    </p:spTree>
    <p:extLst>
      <p:ext uri="{BB962C8B-B14F-4D97-AF65-F5344CB8AC3E}">
        <p14:creationId xmlns:p14="http://schemas.microsoft.com/office/powerpoint/2010/main" val="1712512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21463" cy="3725863"/>
          </a:xfrm>
        </p:spPr>
      </p:sp>
      <p:sp>
        <p:nvSpPr>
          <p:cNvPr id="3" name="备注占位符 2"/>
          <p:cNvSpPr>
            <a:spLocks noGrp="1"/>
          </p:cNvSpPr>
          <p:nvPr>
            <p:ph type="body" idx="1"/>
          </p:nvPr>
        </p:nvSpPr>
        <p:spPr/>
        <p:txBody>
          <a:bodyPr/>
          <a:lstStyle/>
          <a:p>
            <a:r>
              <a:rPr lang="en-US" baseline="0" dirty="0" smtClean="0"/>
              <a:t>CPU version, CUDA version, OCL version are all developed by AMD for peer to peer benchmark comparison, due to resource limitation, can NOT guarantee the code is fully optimized, this is also next direction</a:t>
            </a:r>
          </a:p>
          <a:p>
            <a:pPr marL="115888" marR="0" indent="-115888" algn="l" defTabSz="914400" rtl="0" eaLnBrk="0" fontAlgn="base" latinLnBrk="0" hangingPunct="0">
              <a:lnSpc>
                <a:spcPct val="100000"/>
              </a:lnSpc>
              <a:spcBef>
                <a:spcPct val="30000"/>
              </a:spcBef>
              <a:spcAft>
                <a:spcPct val="0"/>
              </a:spcAft>
              <a:buClrTx/>
              <a:buSzTx/>
              <a:buFont typeface="Wingdings 3" pitchFamily="18" charset="2"/>
              <a:buChar char="}"/>
              <a:tabLst/>
              <a:defRPr/>
            </a:pPr>
            <a:r>
              <a:rPr kumimoji="0" lang="en-US" sz="1000" b="0" i="0" u="none" strike="noStrike" kern="1200" cap="none" spc="0" normalizeH="0" baseline="0" noProof="0" dirty="0" smtClean="0">
                <a:ln>
                  <a:noFill/>
                </a:ln>
                <a:solidFill>
                  <a:schemeClr val="tx1"/>
                </a:solidFill>
                <a:effectLst/>
                <a:uLnTx/>
                <a:uFillTx/>
              </a:rPr>
              <a:t>Mainstream x86</a:t>
            </a:r>
            <a:r>
              <a:rPr kumimoji="0" lang="en-US" sz="1000" b="0" i="1" u="none" strike="noStrike" kern="1200" cap="none" spc="0" normalizeH="0" baseline="30000" noProof="0" dirty="0" smtClean="0">
                <a:ln>
                  <a:noFill/>
                </a:ln>
                <a:solidFill>
                  <a:schemeClr val="tx1"/>
                </a:solidFill>
                <a:effectLst/>
                <a:uLnTx/>
                <a:uFillTx/>
              </a:rPr>
              <a:t> </a:t>
            </a:r>
            <a:r>
              <a:rPr kumimoji="0" lang="en-US" sz="1000" b="0" i="0" u="none" strike="noStrike" kern="1200" cap="none" spc="0" normalizeH="0" baseline="0" noProof="0" dirty="0" smtClean="0">
                <a:ln>
                  <a:noFill/>
                </a:ln>
                <a:solidFill>
                  <a:schemeClr val="tx1"/>
                </a:solidFill>
                <a:effectLst/>
                <a:uLnTx/>
                <a:uFillTx/>
              </a:rPr>
              <a:t>SOC to the GPU on the </a:t>
            </a:r>
            <a:r>
              <a:rPr kumimoji="0" lang="en-US" sz="1000" b="0" i="0" u="none" strike="noStrike" kern="1200" cap="none" spc="0" normalizeH="0" baseline="0" noProof="0" dirty="0" err="1" smtClean="0">
                <a:ln>
                  <a:noFill/>
                </a:ln>
                <a:solidFill>
                  <a:schemeClr val="tx1"/>
                </a:solidFill>
                <a:effectLst/>
                <a:uLnTx/>
                <a:uFillTx/>
              </a:rPr>
              <a:t>soc</a:t>
            </a:r>
            <a:endParaRPr lang="en-US" baseline="0" dirty="0" smtClean="0"/>
          </a:p>
          <a:p>
            <a:pPr marL="115888" marR="0" indent="-115888" algn="l" defTabSz="914400" rtl="0" eaLnBrk="0" fontAlgn="base" latinLnBrk="0" hangingPunct="0">
              <a:lnSpc>
                <a:spcPct val="100000"/>
              </a:lnSpc>
              <a:spcBef>
                <a:spcPct val="30000"/>
              </a:spcBef>
              <a:spcAft>
                <a:spcPct val="0"/>
              </a:spcAft>
              <a:buClrTx/>
              <a:buSzTx/>
              <a:buFont typeface="Wingdings 3" pitchFamily="18" charset="2"/>
              <a:buChar char="}"/>
              <a:tabLst/>
              <a:defRPr/>
            </a:pPr>
            <a:r>
              <a:rPr lang="en-US" baseline="0" dirty="0" smtClean="0"/>
              <a:t>Current testing platform is only on one single platform. </a:t>
            </a:r>
          </a:p>
          <a:p>
            <a:r>
              <a:rPr lang="en-US" baseline="0" dirty="0" err="1" smtClean="0"/>
              <a:t>OpenCL</a:t>
            </a:r>
            <a:r>
              <a:rPr lang="en-US" baseline="0" dirty="0" smtClean="0"/>
              <a:t> is able to run on all platforms , but for competitive purposes, we use the C </a:t>
            </a:r>
            <a:r>
              <a:rPr lang="en-US" baseline="0" dirty="0" err="1" smtClean="0"/>
              <a:t>abd</a:t>
            </a:r>
            <a:r>
              <a:rPr lang="en-US" baseline="0" dirty="0" smtClean="0"/>
              <a:t> </a:t>
            </a:r>
            <a:r>
              <a:rPr lang="en-US" baseline="0" dirty="0" err="1" smtClean="0"/>
              <a:t>Cuda</a:t>
            </a:r>
            <a:r>
              <a:rPr lang="en-US" baseline="0" dirty="0" smtClean="0"/>
              <a:t> version for our </a:t>
            </a:r>
            <a:r>
              <a:rPr lang="en-US" baseline="0" dirty="0" err="1" smtClean="0"/>
              <a:t>competetor’s</a:t>
            </a:r>
            <a:r>
              <a:rPr lang="en-US" baseline="0" dirty="0" smtClean="0"/>
              <a:t> CPU and GPUs.</a:t>
            </a:r>
          </a:p>
        </p:txBody>
      </p:sp>
      <p:sp>
        <p:nvSpPr>
          <p:cNvPr id="4" name="灯片编号占位符 3"/>
          <p:cNvSpPr>
            <a:spLocks noGrp="1"/>
          </p:cNvSpPr>
          <p:nvPr>
            <p:ph type="sldNum" sz="quarter" idx="10"/>
          </p:nvPr>
        </p:nvSpPr>
        <p:spPr/>
        <p:txBody>
          <a:bodyPr/>
          <a:lstStyle/>
          <a:p>
            <a:pPr>
              <a:defRPr/>
            </a:pPr>
            <a:fld id="{829AFB38-0ABE-46A6-A2CD-91E75B392D15}"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2826834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21463" cy="3725863"/>
          </a:xfrm>
        </p:spPr>
      </p:sp>
      <p:sp>
        <p:nvSpPr>
          <p:cNvPr id="3" name="备注占位符 2"/>
          <p:cNvSpPr>
            <a:spLocks noGrp="1"/>
          </p:cNvSpPr>
          <p:nvPr>
            <p:ph type="body" idx="1"/>
          </p:nvPr>
        </p:nvSpPr>
        <p:spPr/>
        <p:txBody>
          <a:bodyPr/>
          <a:lstStyle/>
          <a:p>
            <a:r>
              <a:rPr lang="en-US" dirty="0" smtClean="0"/>
              <a:t>Before</a:t>
            </a:r>
            <a:r>
              <a:rPr lang="en-US" baseline="0" dirty="0" smtClean="0"/>
              <a:t> I show the results, let me clarify that </a:t>
            </a:r>
          </a:p>
          <a:p>
            <a:r>
              <a:rPr lang="en-US" baseline="0" dirty="0" smtClean="0"/>
              <a:t>Initial results, not with our full optimizations. Just to compare </a:t>
            </a:r>
            <a:endParaRPr lang="en-US" dirty="0"/>
          </a:p>
        </p:txBody>
      </p:sp>
      <p:sp>
        <p:nvSpPr>
          <p:cNvPr id="4" name="灯片编号占位符 3"/>
          <p:cNvSpPr>
            <a:spLocks noGrp="1"/>
          </p:cNvSpPr>
          <p:nvPr>
            <p:ph type="sldNum" sz="quarter" idx="10"/>
          </p:nvPr>
        </p:nvSpPr>
        <p:spPr/>
        <p:txBody>
          <a:bodyPr/>
          <a:lstStyle/>
          <a:p>
            <a:pPr>
              <a:defRPr/>
            </a:pPr>
            <a:fld id="{829AFB38-0ABE-46A6-A2CD-91E75B392D15}" type="slidenum">
              <a:rPr lang="en-US" smtClean="0"/>
              <a:pPr>
                <a:defRPr/>
              </a:pPr>
              <a:t>12</a:t>
            </a:fld>
            <a:endParaRPr lang="en-US"/>
          </a:p>
        </p:txBody>
      </p:sp>
    </p:spTree>
    <p:extLst>
      <p:ext uri="{BB962C8B-B14F-4D97-AF65-F5344CB8AC3E}">
        <p14:creationId xmlns:p14="http://schemas.microsoft.com/office/powerpoint/2010/main" val="1768924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b="1" dirty="0" smtClean="0">
              <a:solidFill>
                <a:prstClr val="black"/>
              </a:solidFill>
              <a:latin typeface="Calibri"/>
              <a:ea typeface="MS PGothic" pitchFamily="34" charset="-128"/>
            </a:endParaRPr>
          </a:p>
          <a:p>
            <a:pPr marL="115888" indent="-115888"/>
            <a:r>
              <a:rPr lang="en-US" b="1" dirty="0" smtClean="0">
                <a:solidFill>
                  <a:prstClr val="black"/>
                </a:solidFill>
                <a:latin typeface="Calibri"/>
                <a:ea typeface="MS PGothic" pitchFamily="34" charset="-128"/>
              </a:rPr>
              <a:t>Doubt </a:t>
            </a:r>
            <a:r>
              <a:rPr lang="en-US" b="1" dirty="0" err="1" smtClean="0">
                <a:solidFill>
                  <a:prstClr val="black"/>
                </a:solidFill>
                <a:latin typeface="Calibri"/>
                <a:ea typeface="MS PGothic" pitchFamily="34" charset="-128"/>
              </a:rPr>
              <a:t>clAMDBlas</a:t>
            </a:r>
            <a:r>
              <a:rPr lang="en-US" b="1" dirty="0" smtClean="0">
                <a:solidFill>
                  <a:prstClr val="black"/>
                </a:solidFill>
                <a:latin typeface="Calibri"/>
                <a:ea typeface="MS PGothic" pitchFamily="34" charset="-128"/>
              </a:rPr>
              <a:t> performance lower than Mainstream GPU causing </a:t>
            </a:r>
            <a:r>
              <a:rPr lang="en-US" b="1" dirty="0" err="1" smtClean="0">
                <a:solidFill>
                  <a:prstClr val="black"/>
                </a:solidFill>
                <a:latin typeface="Calibri"/>
                <a:ea typeface="MS PGothic" pitchFamily="34" charset="-128"/>
              </a:rPr>
              <a:t>dGPU</a:t>
            </a:r>
            <a:r>
              <a:rPr lang="en-US" b="1" dirty="0" smtClean="0">
                <a:solidFill>
                  <a:prstClr val="black"/>
                </a:solidFill>
                <a:latin typeface="Calibri"/>
                <a:ea typeface="MS PGothic" pitchFamily="34" charset="-128"/>
              </a:rPr>
              <a:t> result lower performance</a:t>
            </a:r>
          </a:p>
          <a:p>
            <a:pPr marL="115888" indent="-115888"/>
            <a:r>
              <a:rPr lang="en-US" b="1" dirty="0" smtClean="0">
                <a:solidFill>
                  <a:prstClr val="black"/>
                </a:solidFill>
                <a:latin typeface="Calibri"/>
                <a:ea typeface="MS PGothic" pitchFamily="34" charset="-128"/>
              </a:rPr>
              <a:t>APU compared to</a:t>
            </a:r>
            <a:r>
              <a:rPr lang="en-US" b="1" baseline="0" dirty="0" smtClean="0">
                <a:solidFill>
                  <a:prstClr val="black"/>
                </a:solidFill>
                <a:latin typeface="Calibri"/>
                <a:ea typeface="MS PGothic" pitchFamily="34" charset="-128"/>
              </a:rPr>
              <a:t> GPU is about 5x to 6x slower. As we mention before, GPU is 10x more bigger and consumes more power. </a:t>
            </a:r>
          </a:p>
          <a:p>
            <a:pPr marL="115888" indent="-115888"/>
            <a:r>
              <a:rPr lang="en-US" b="1" baseline="0" dirty="0" smtClean="0">
                <a:solidFill>
                  <a:prstClr val="black"/>
                </a:solidFill>
                <a:latin typeface="Calibri"/>
                <a:ea typeface="MS PGothic" pitchFamily="34" charset="-128"/>
              </a:rPr>
              <a:t>9 ~10 minutes</a:t>
            </a:r>
            <a:endParaRPr lang="en-US" b="1" dirty="0" smtClean="0">
              <a:solidFill>
                <a:prstClr val="black"/>
              </a:solidFill>
            </a:endParaRPr>
          </a:p>
          <a:p>
            <a:endParaRPr lang="en-US" dirty="0"/>
          </a:p>
        </p:txBody>
      </p:sp>
      <p:sp>
        <p:nvSpPr>
          <p:cNvPr id="5" name="Slide Number Placeholder 4"/>
          <p:cNvSpPr>
            <a:spLocks noGrp="1"/>
          </p:cNvSpPr>
          <p:nvPr>
            <p:ph type="sldNum" sz="quarter" idx="10"/>
          </p:nvPr>
        </p:nvSpPr>
        <p:spPr/>
        <p:txBody>
          <a:bodyPr/>
          <a:lstStyle/>
          <a:p>
            <a:pPr>
              <a:defRPr/>
            </a:pPr>
            <a:fld id="{1DB6834F-92A8-4727-90E2-5B2D7CFDDAF2}" type="slidenum">
              <a:rPr lang="en-US" smtClean="0">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185317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r>
              <a:rPr lang="en-US" dirty="0" smtClean="0"/>
              <a:t>In order to provide a systematic</a:t>
            </a:r>
            <a:r>
              <a:rPr lang="en-US" baseline="0" dirty="0" smtClean="0"/>
              <a:t> comparison, we list a more comprehensive comparison on this slide. </a:t>
            </a:r>
          </a:p>
          <a:p>
            <a:r>
              <a:rPr lang="en-US" baseline="0" dirty="0" smtClean="0"/>
              <a:t>X axis shows…different platforms</a:t>
            </a:r>
          </a:p>
          <a:p>
            <a:r>
              <a:rPr lang="en-US" baseline="0" dirty="0" smtClean="0"/>
              <a:t>Y axis on the left shows the </a:t>
            </a:r>
            <a:r>
              <a:rPr lang="en-US" baseline="0" dirty="0" err="1" smtClean="0"/>
              <a:t>perf</a:t>
            </a:r>
            <a:r>
              <a:rPr lang="en-US" baseline="0" dirty="0" smtClean="0"/>
              <a:t>. normalized to APU</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DB6834F-92A8-4727-90E2-5B2D7CFDDAF2}"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29461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6125"/>
            <a:ext cx="6621463" cy="3725863"/>
          </a:xfrm>
        </p:spPr>
      </p:sp>
      <p:sp>
        <p:nvSpPr>
          <p:cNvPr id="3" name="备注占位符 2"/>
          <p:cNvSpPr>
            <a:spLocks noGrp="1"/>
          </p:cNvSpPr>
          <p:nvPr>
            <p:ph type="body" idx="1"/>
          </p:nvPr>
        </p:nvSpPr>
        <p:spPr/>
        <p:txBody>
          <a:bodyPr/>
          <a:lstStyle/>
          <a:p>
            <a:r>
              <a:rPr lang="en-US" dirty="0" smtClean="0"/>
              <a:t>11-12 minutes</a:t>
            </a:r>
            <a:endParaRPr lang="en-US" dirty="0"/>
          </a:p>
        </p:txBody>
      </p:sp>
      <p:sp>
        <p:nvSpPr>
          <p:cNvPr id="4" name="灯片编号占位符 3"/>
          <p:cNvSpPr>
            <a:spLocks noGrp="1"/>
          </p:cNvSpPr>
          <p:nvPr>
            <p:ph type="sldNum" sz="quarter" idx="10"/>
          </p:nvPr>
        </p:nvSpPr>
        <p:spPr/>
        <p:txBody>
          <a:bodyPr/>
          <a:lstStyle/>
          <a:p>
            <a:pPr>
              <a:defRPr/>
            </a:pPr>
            <a:fld id="{829AFB38-0ABE-46A6-A2CD-91E75B392D15}"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475907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pPr marL="115888" marR="0" indent="-115888" algn="l" defTabSz="914400" rtl="0" eaLnBrk="0" fontAlgn="base" latinLnBrk="0" hangingPunct="0">
              <a:lnSpc>
                <a:spcPct val="100000"/>
              </a:lnSpc>
              <a:spcBef>
                <a:spcPct val="30000"/>
              </a:spcBef>
              <a:spcAft>
                <a:spcPct val="0"/>
              </a:spcAft>
              <a:buClrTx/>
              <a:buSzTx/>
              <a:buFont typeface="Wingdings 3" pitchFamily="18" charset="2"/>
              <a:buChar char="}"/>
              <a:tabLst/>
              <a:defRPr/>
            </a:pPr>
            <a:r>
              <a:rPr lang="en-US" altLang="zh-CN" dirty="0" smtClean="0">
                <a:solidFill>
                  <a:prstClr val="black"/>
                </a:solidFill>
                <a:latin typeface="Calibri"/>
                <a:ea typeface="MS PGothic" pitchFamily="34" charset="-128"/>
                <a:cs typeface="+mn-cs"/>
              </a:rPr>
              <a:t>Larger batch size means heavier matrix multiplication workload. </a:t>
            </a:r>
          </a:p>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16</a:t>
            </a:fld>
            <a:endParaRPr lang="en-US"/>
          </a:p>
        </p:txBody>
      </p:sp>
    </p:spTree>
    <p:extLst>
      <p:ext uri="{BB962C8B-B14F-4D97-AF65-F5344CB8AC3E}">
        <p14:creationId xmlns:p14="http://schemas.microsoft.com/office/powerpoint/2010/main" val="1334150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r>
              <a:rPr lang="en-US" dirty="0" smtClean="0"/>
              <a:t>The previous slides show the per unit</a:t>
            </a:r>
            <a:r>
              <a:rPr lang="en-US" baseline="0" dirty="0" smtClean="0"/>
              <a:t> training speed. Now let’s take a look of real case</a:t>
            </a:r>
            <a:endParaRPr lang="en-US" dirty="0" smtClean="0"/>
          </a:p>
          <a:p>
            <a:r>
              <a:rPr lang="en-US" dirty="0" smtClean="0"/>
              <a:t>We show</a:t>
            </a:r>
            <a:r>
              <a:rPr lang="en-US" baseline="0" dirty="0" smtClean="0"/>
              <a:t> energy here because green computing is also critical </a:t>
            </a:r>
            <a:r>
              <a:rPr lang="en-US" baseline="0" dirty="0" err="1" smtClean="0"/>
              <a:t>metrix</a:t>
            </a:r>
            <a:r>
              <a:rPr lang="en-US" baseline="0" dirty="0" smtClean="0"/>
              <a:t> these days.</a:t>
            </a:r>
          </a:p>
          <a:p>
            <a:r>
              <a:rPr lang="en-US" baseline="0" dirty="0" smtClean="0"/>
              <a:t>From this chart, we ca</a:t>
            </a:r>
          </a:p>
          <a:p>
            <a:r>
              <a:rPr lang="en-US" baseline="0" dirty="0" smtClean="0"/>
              <a:t>n see APU server can be used to build power efficient servers.</a:t>
            </a:r>
          </a:p>
          <a:p>
            <a:r>
              <a:rPr lang="en-US" baseline="0" dirty="0" smtClean="0"/>
              <a:t>13 minutes </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17</a:t>
            </a:fld>
            <a:endParaRPr lang="en-US"/>
          </a:p>
        </p:txBody>
      </p:sp>
    </p:spTree>
    <p:extLst>
      <p:ext uri="{BB962C8B-B14F-4D97-AF65-F5344CB8AC3E}">
        <p14:creationId xmlns:p14="http://schemas.microsoft.com/office/powerpoint/2010/main" val="3915678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 am going to go through </a:t>
            </a:r>
            <a:r>
              <a:rPr lang="en-US" dirty="0" err="1" smtClean="0"/>
              <a:t>bottlebeck</a:t>
            </a:r>
            <a:r>
              <a:rPr lang="en-US" baseline="0" dirty="0" smtClean="0"/>
              <a:t> analysis very quickly and share some of the </a:t>
            </a:r>
            <a:r>
              <a:rPr lang="en-US" baseline="0" dirty="0" err="1" smtClean="0"/>
              <a:t>OpenCL</a:t>
            </a:r>
            <a:r>
              <a:rPr lang="en-US" baseline="0" dirty="0" smtClean="0"/>
              <a:t> implementation experiences.</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18</a:t>
            </a:fld>
            <a:endParaRPr lang="en-US"/>
          </a:p>
        </p:txBody>
      </p:sp>
    </p:spTree>
    <p:extLst>
      <p:ext uri="{BB962C8B-B14F-4D97-AF65-F5344CB8AC3E}">
        <p14:creationId xmlns:p14="http://schemas.microsoft.com/office/powerpoint/2010/main" val="4048620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r>
              <a:rPr lang="en-US" sz="1000" b="0" i="0" u="none" strike="noStrike" kern="1200" baseline="0" dirty="0" err="1" smtClean="0">
                <a:solidFill>
                  <a:schemeClr val="tx1"/>
                </a:solidFill>
                <a:latin typeface="+mn-lt"/>
                <a:ea typeface="+mn-ea"/>
                <a:cs typeface="+mn-cs"/>
              </a:rPr>
              <a:t>Autoencoder</a:t>
            </a:r>
            <a:r>
              <a:rPr lang="en-US" sz="1000" b="0" i="0" u="none" strike="noStrike" kern="1200" baseline="0" dirty="0" smtClean="0">
                <a:solidFill>
                  <a:schemeClr val="tx1"/>
                </a:solidFill>
                <a:latin typeface="+mn-lt"/>
                <a:ea typeface="+mn-ea"/>
                <a:cs typeface="+mn-cs"/>
              </a:rPr>
              <a:t> training process involves frequent transfers of large amount of weight and gradients between CPU and GPU.</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solidFill>
                  <a:prstClr val="black"/>
                </a:solidFill>
              </a:rPr>
              <a:pPr>
                <a:defRPr/>
              </a:pPr>
              <a:t>21</a:t>
            </a:fld>
            <a:endParaRPr lang="en-US">
              <a:solidFill>
                <a:prstClr val="black"/>
              </a:solidFill>
            </a:endParaRPr>
          </a:p>
        </p:txBody>
      </p:sp>
    </p:spTree>
    <p:extLst>
      <p:ext uri="{BB962C8B-B14F-4D97-AF65-F5344CB8AC3E}">
        <p14:creationId xmlns:p14="http://schemas.microsoft.com/office/powerpoint/2010/main" val="47147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r>
              <a:rPr lang="en-US" dirty="0" smtClean="0"/>
              <a:t>Since we</a:t>
            </a:r>
            <a:r>
              <a:rPr lang="en-US" baseline="0" dirty="0" smtClean="0"/>
              <a:t> have audience from system community, let me first introduce DNN a bit.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2</a:t>
            </a:fld>
            <a:endParaRPr lang="en-US"/>
          </a:p>
        </p:txBody>
      </p:sp>
    </p:spTree>
    <p:extLst>
      <p:ext uri="{BB962C8B-B14F-4D97-AF65-F5344CB8AC3E}">
        <p14:creationId xmlns:p14="http://schemas.microsoft.com/office/powerpoint/2010/main" val="606722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r>
              <a:rPr lang="en-US" sz="1000" b="0" i="0" u="none" strike="noStrike" kern="1200" baseline="0" dirty="0" smtClean="0">
                <a:solidFill>
                  <a:schemeClr val="tx1"/>
                </a:solidFill>
                <a:latin typeface="+mn-lt"/>
                <a:ea typeface="+mn-ea"/>
                <a:cs typeface="+mn-cs"/>
              </a:rPr>
              <a:t>The zero-copy technique refers to allocate host (CPU) a memory object but allow GPU to access it directly without the copy process.</a:t>
            </a:r>
          </a:p>
          <a:p>
            <a:r>
              <a:rPr lang="en-US" sz="1000" b="0" i="0" u="none" strike="noStrike" kern="1200" baseline="0" dirty="0" smtClean="0">
                <a:solidFill>
                  <a:schemeClr val="tx1"/>
                </a:solidFill>
                <a:latin typeface="+mn-lt"/>
                <a:ea typeface="+mn-ea"/>
                <a:cs typeface="+mn-cs"/>
              </a:rPr>
              <a:t>APUs leverages zero-copy mechanism naturally because CPU and integrated GPU actually share the host memory.</a:t>
            </a:r>
          </a:p>
          <a:p>
            <a:r>
              <a:rPr lang="en-US" sz="1000" b="0" i="0" u="none" strike="noStrike" kern="1200" baseline="0" dirty="0" smtClean="0">
                <a:solidFill>
                  <a:schemeClr val="tx1"/>
                </a:solidFill>
                <a:latin typeface="+mn-lt"/>
                <a:ea typeface="+mn-ea"/>
                <a:cs typeface="+mn-cs"/>
              </a:rPr>
              <a:t>18 min</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2997961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92075" y="746125"/>
            <a:ext cx="6621463" cy="37258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APU server can achieve the same performance with approximately 1.8x less dollars</a:t>
            </a:r>
          </a:p>
          <a:p>
            <a:pPr lvl="1"/>
            <a:r>
              <a:rPr lang="en-US" dirty="0" smtClean="0"/>
              <a:t>Assume the same cost for memory, motherboard and interconnects</a:t>
            </a:r>
          </a:p>
          <a:p>
            <a:r>
              <a:rPr lang="en-US" b="1" dirty="0" smtClean="0"/>
              <a:t>Architectural advantages: APUs have very large unified address space </a:t>
            </a:r>
          </a:p>
          <a:p>
            <a:pPr lvl="1"/>
            <a:r>
              <a:rPr lang="en-US" dirty="0" smtClean="0"/>
              <a:t>Remove GPU's device memory limitation and data transfer bottleneck, which suits better for Big Data inputs.</a:t>
            </a:r>
          </a:p>
          <a:p>
            <a:pPr eaLnBrk="1" hangingPunct="1">
              <a:spcBef>
                <a:spcPct val="0"/>
              </a:spcBef>
            </a:pPr>
            <a:endParaRPr lang="en-US" dirty="0" smtClean="0"/>
          </a:p>
        </p:txBody>
      </p:sp>
      <p:sp>
        <p:nvSpPr>
          <p:cNvPr id="3686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65610" indent="-294465">
              <a:defRPr>
                <a:solidFill>
                  <a:schemeClr val="tx1"/>
                </a:solidFill>
                <a:latin typeface="Calibri" pitchFamily="34" charset="0"/>
              </a:defRPr>
            </a:lvl2pPr>
            <a:lvl3pPr marL="1177862" indent="-235572">
              <a:defRPr>
                <a:solidFill>
                  <a:schemeClr val="tx1"/>
                </a:solidFill>
                <a:latin typeface="Calibri" pitchFamily="34" charset="0"/>
              </a:defRPr>
            </a:lvl3pPr>
            <a:lvl4pPr marL="1649006" indent="-235572">
              <a:defRPr>
                <a:solidFill>
                  <a:schemeClr val="tx1"/>
                </a:solidFill>
                <a:latin typeface="Calibri" pitchFamily="34" charset="0"/>
              </a:defRPr>
            </a:lvl4pPr>
            <a:lvl5pPr marL="2120151" indent="-235572">
              <a:defRPr>
                <a:solidFill>
                  <a:schemeClr val="tx1"/>
                </a:solidFill>
                <a:latin typeface="Calibri" pitchFamily="34" charset="0"/>
              </a:defRPr>
            </a:lvl5pPr>
            <a:lvl6pPr marL="2591295" indent="-235572" fontAlgn="base">
              <a:spcBef>
                <a:spcPct val="0"/>
              </a:spcBef>
              <a:spcAft>
                <a:spcPct val="0"/>
              </a:spcAft>
              <a:defRPr>
                <a:solidFill>
                  <a:schemeClr val="tx1"/>
                </a:solidFill>
                <a:latin typeface="Calibri" pitchFamily="34" charset="0"/>
              </a:defRPr>
            </a:lvl6pPr>
            <a:lvl7pPr marL="3062440" indent="-235572" fontAlgn="base">
              <a:spcBef>
                <a:spcPct val="0"/>
              </a:spcBef>
              <a:spcAft>
                <a:spcPct val="0"/>
              </a:spcAft>
              <a:defRPr>
                <a:solidFill>
                  <a:schemeClr val="tx1"/>
                </a:solidFill>
                <a:latin typeface="Calibri" pitchFamily="34" charset="0"/>
              </a:defRPr>
            </a:lvl7pPr>
            <a:lvl8pPr marL="3533585" indent="-235572" fontAlgn="base">
              <a:spcBef>
                <a:spcPct val="0"/>
              </a:spcBef>
              <a:spcAft>
                <a:spcPct val="0"/>
              </a:spcAft>
              <a:defRPr>
                <a:solidFill>
                  <a:schemeClr val="tx1"/>
                </a:solidFill>
                <a:latin typeface="Calibri" pitchFamily="34" charset="0"/>
              </a:defRPr>
            </a:lvl8pPr>
            <a:lvl9pPr marL="4004729" indent="-235572"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0E566C9-DDE4-463A-9E6D-1BDCDD77FD83}" type="slidenum">
              <a:rPr lang="en-US" smtClean="0">
                <a:latin typeface="Arial" charset="0"/>
              </a:rPr>
              <a:pPr fontAlgn="base">
                <a:spcBef>
                  <a:spcPct val="0"/>
                </a:spcBef>
                <a:spcAft>
                  <a:spcPct val="0"/>
                </a:spcAft>
                <a:defRPr/>
              </a:pPr>
              <a:t>23</a:t>
            </a:fld>
            <a:endParaRPr lang="en-US" smtClean="0">
              <a:latin typeface="Arial" charset="0"/>
            </a:endParaRPr>
          </a:p>
        </p:txBody>
      </p:sp>
    </p:spTree>
    <p:extLst>
      <p:ext uri="{BB962C8B-B14F-4D97-AF65-F5344CB8AC3E}">
        <p14:creationId xmlns:p14="http://schemas.microsoft.com/office/powerpoint/2010/main" val="4074816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24</a:t>
            </a:fld>
            <a:endParaRPr lang="en-US"/>
          </a:p>
        </p:txBody>
      </p:sp>
    </p:spTree>
    <p:extLst>
      <p:ext uri="{BB962C8B-B14F-4D97-AF65-F5344CB8AC3E}">
        <p14:creationId xmlns:p14="http://schemas.microsoft.com/office/powerpoint/2010/main" val="2591601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24637" cy="3727450"/>
          </a:xfrm>
        </p:spPr>
      </p:sp>
      <p:sp>
        <p:nvSpPr>
          <p:cNvPr id="3" name="Notes Placeholder 2"/>
          <p:cNvSpPr>
            <a:spLocks noGrp="1"/>
          </p:cNvSpPr>
          <p:nvPr>
            <p:ph type="body" idx="1"/>
          </p:nvPr>
        </p:nvSpPr>
        <p:spPr/>
        <p:txBody>
          <a:bodyPr/>
          <a:lstStyle/>
          <a:p>
            <a:r>
              <a:rPr lang="en-US" dirty="0" smtClean="0"/>
              <a:t>In</a:t>
            </a:r>
            <a:r>
              <a:rPr lang="en-US" baseline="0" dirty="0" smtClean="0"/>
              <a:t> order to stay coherent need to put all GPU coherent requests through directory</a:t>
            </a:r>
          </a:p>
          <a:p>
            <a:r>
              <a:rPr lang="en-US" baseline="0" dirty="0" smtClean="0"/>
              <a:t>Very high bandwidth</a:t>
            </a:r>
          </a:p>
          <a:p>
            <a:r>
              <a:rPr lang="en-US" baseline="0" dirty="0" smtClean="0"/>
              <a:t>Arrow thickness</a:t>
            </a:r>
            <a:endParaRPr lang="en-US" dirty="0"/>
          </a:p>
        </p:txBody>
      </p:sp>
      <p:sp>
        <p:nvSpPr>
          <p:cNvPr id="4" name="Slide Number Placeholder 3"/>
          <p:cNvSpPr>
            <a:spLocks noGrp="1"/>
          </p:cNvSpPr>
          <p:nvPr>
            <p:ph type="sldNum" sz="quarter" idx="10"/>
          </p:nvPr>
        </p:nvSpPr>
        <p:spPr/>
        <p:txBody>
          <a:bodyPr/>
          <a:lstStyle/>
          <a:p>
            <a:fld id="{384CD734-F429-4B0F-8B93-8E7082F758F8}"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234786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24637" cy="3727450"/>
          </a:xfrm>
        </p:spPr>
      </p:sp>
      <p:sp>
        <p:nvSpPr>
          <p:cNvPr id="3" name="Notes Placeholder 2"/>
          <p:cNvSpPr>
            <a:spLocks noGrp="1"/>
          </p:cNvSpPr>
          <p:nvPr>
            <p:ph type="body" idx="1"/>
          </p:nvPr>
        </p:nvSpPr>
        <p:spPr/>
        <p:txBody>
          <a:bodyPr/>
          <a:lstStyle/>
          <a:p>
            <a:r>
              <a:rPr lang="en-US" dirty="0" smtClean="0"/>
              <a:t>CU = </a:t>
            </a:r>
            <a:r>
              <a:rPr lang="en-US" smtClean="0"/>
              <a:t>streaming multiprocessor</a:t>
            </a:r>
          </a:p>
          <a:p>
            <a:r>
              <a:rPr lang="en-US" smtClean="0"/>
              <a:t>Talk more about i-fetch/register</a:t>
            </a:r>
            <a:r>
              <a:rPr lang="en-US" baseline="0" smtClean="0"/>
              <a:t> file/scratch pad</a:t>
            </a:r>
            <a:endParaRPr lang="en-US" dirty="0"/>
          </a:p>
        </p:txBody>
      </p:sp>
      <p:sp>
        <p:nvSpPr>
          <p:cNvPr id="4" name="Slide Number Placeholder 3"/>
          <p:cNvSpPr>
            <a:spLocks noGrp="1"/>
          </p:cNvSpPr>
          <p:nvPr>
            <p:ph type="sldNum" sz="quarter" idx="10"/>
          </p:nvPr>
        </p:nvSpPr>
        <p:spPr/>
        <p:txBody>
          <a:bodyPr/>
          <a:lstStyle/>
          <a:p>
            <a:fld id="{384CD734-F429-4B0F-8B93-8E7082F758F8}"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23478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a:t>
            </a:r>
            <a:r>
              <a:rPr lang="en-US" baseline="0" dirty="0" smtClean="0"/>
              <a:t> which heterogeneous systems are the best efficiency motivates our project. </a:t>
            </a:r>
          </a:p>
          <a:p>
            <a:r>
              <a:rPr lang="en-US" baseline="0" dirty="0" smtClean="0"/>
              <a:t>That saying when we map DNN to hardware systems, will it be good enough to have CPU and GPU connected through motherboard, or will it be better to have CPU and GPU more closely integrated? Say on the same chip. What is the major difference of the two systems?</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3</a:t>
            </a:fld>
            <a:endParaRPr lang="en-US"/>
          </a:p>
        </p:txBody>
      </p:sp>
    </p:spTree>
    <p:extLst>
      <p:ext uri="{BB962C8B-B14F-4D97-AF65-F5344CB8AC3E}">
        <p14:creationId xmlns:p14="http://schemas.microsoft.com/office/powerpoint/2010/main" val="3203015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r>
              <a:rPr lang="en-US" dirty="0" err="1" smtClean="0"/>
              <a:t>Comm</a:t>
            </a:r>
            <a:r>
              <a:rPr lang="en-US" dirty="0" smtClean="0"/>
              <a:t> overheads are hurting</a:t>
            </a:r>
            <a:r>
              <a:rPr lang="en-US" baseline="0" dirty="0" smtClean="0"/>
              <a:t> both performance and the scalability of the systems</a:t>
            </a:r>
          </a:p>
          <a:p>
            <a:r>
              <a:rPr lang="en-US" baseline="0" dirty="0" smtClean="0"/>
              <a:t>when building servers and data centers, more limitation factors show up. For example, the physical space a cluster takes up and power consumption. We know, compare to small CPU, a GPU is like a big monster, and drains hundreds watt of power. This results in the cluster is low density, </a:t>
            </a:r>
          </a:p>
          <a:p>
            <a:r>
              <a:rPr lang="en-US" baseline="0" dirty="0" smtClean="0"/>
              <a:t>Keep in mind these bottlenecks and let move to APUs</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4</a:t>
            </a:fld>
            <a:endParaRPr lang="en-US"/>
          </a:p>
        </p:txBody>
      </p:sp>
    </p:spTree>
    <p:extLst>
      <p:ext uri="{BB962C8B-B14F-4D97-AF65-F5344CB8AC3E}">
        <p14:creationId xmlns:p14="http://schemas.microsoft.com/office/powerpoint/2010/main" val="336681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1463" cy="3725863"/>
          </a:xfrm>
        </p:spPr>
      </p:sp>
      <p:sp>
        <p:nvSpPr>
          <p:cNvPr id="3" name="Notes Placeholder 2"/>
          <p:cNvSpPr>
            <a:spLocks noGrp="1"/>
          </p:cNvSpPr>
          <p:nvPr>
            <p:ph type="body" idx="1"/>
          </p:nvPr>
        </p:nvSpPr>
        <p:spPr/>
        <p:txBody>
          <a:bodyPr/>
          <a:lstStyle/>
          <a:p>
            <a:r>
              <a:rPr lang="en-US" dirty="0" smtClean="0"/>
              <a:t>APU enables</a:t>
            </a:r>
            <a:r>
              <a:rPr lang="en-US" baseline="0" dirty="0" smtClean="0"/>
              <a:t> close </a:t>
            </a:r>
            <a:r>
              <a:rPr lang="en-US" baseline="0" dirty="0" err="1" smtClean="0"/>
              <a:t>colloboration</a:t>
            </a:r>
            <a:r>
              <a:rPr lang="en-US" baseline="0" dirty="0" smtClean="0"/>
              <a:t> between CPU and GPU in finishing a task together, the nice thing of SPU is  </a:t>
            </a:r>
            <a:r>
              <a:rPr lang="en-US" dirty="0" smtClean="0"/>
              <a:t>the same size and power consumption with CPU</a:t>
            </a:r>
          </a:p>
          <a:p>
            <a:r>
              <a:rPr lang="en-US" dirty="0" smtClean="0"/>
              <a:t>This research</a:t>
            </a:r>
            <a:r>
              <a:rPr lang="en-US" baseline="0" dirty="0" smtClean="0"/>
              <a:t> is to evaluate the system effeciency in performance, power and performance per watt efficiency between those CPU +GPU clusters and APU servers. and provide insights how to build the APU server as future product</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5</a:t>
            </a:fld>
            <a:endParaRPr lang="en-US"/>
          </a:p>
        </p:txBody>
      </p:sp>
    </p:spTree>
    <p:extLst>
      <p:ext uri="{BB962C8B-B14F-4D97-AF65-F5344CB8AC3E}">
        <p14:creationId xmlns:p14="http://schemas.microsoft.com/office/powerpoint/2010/main" val="395210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found</a:t>
            </a:r>
            <a:r>
              <a:rPr lang="en-US" baseline="0" dirty="0" smtClean="0"/>
              <a:t> out through our experiments are: </a:t>
            </a:r>
          </a:p>
          <a:p>
            <a:r>
              <a:rPr lang="en-US" baseline="0" dirty="0" smtClean="0"/>
              <a:t>Those are the major take </a:t>
            </a:r>
            <a:r>
              <a:rPr lang="en-US" baseline="0" dirty="0" err="1" smtClean="0"/>
              <a:t>aways</a:t>
            </a:r>
            <a:r>
              <a:rPr lang="en-US" baseline="0" dirty="0" smtClean="0"/>
              <a:t> I hope </a:t>
            </a:r>
          </a:p>
          <a:p>
            <a:r>
              <a:rPr lang="en-US" baseline="0" dirty="0" smtClean="0"/>
              <a:t>5 min</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6</a:t>
            </a:fld>
            <a:endParaRPr lang="en-US"/>
          </a:p>
        </p:txBody>
      </p:sp>
    </p:spTree>
    <p:extLst>
      <p:ext uri="{BB962C8B-B14F-4D97-AF65-F5344CB8AC3E}">
        <p14:creationId xmlns:p14="http://schemas.microsoft.com/office/powerpoint/2010/main" val="320301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888" marR="0" indent="-115888" algn="l" defTabSz="914400" rtl="0" eaLnBrk="0" fontAlgn="base" latinLnBrk="0" hangingPunct="0">
              <a:lnSpc>
                <a:spcPct val="100000"/>
              </a:lnSpc>
              <a:spcBef>
                <a:spcPct val="30000"/>
              </a:spcBef>
              <a:spcAft>
                <a:spcPct val="0"/>
              </a:spcAft>
              <a:buClrTx/>
              <a:buSzTx/>
              <a:buFont typeface="Wingdings 3" pitchFamily="18" charset="2"/>
              <a:buChar char="}"/>
              <a:tabLst/>
              <a:defRPr/>
            </a:pPr>
            <a:r>
              <a:rPr lang="en-US" dirty="0" smtClean="0"/>
              <a:t>Now let’s introduce the two of the DNN kernels</a:t>
            </a:r>
            <a:r>
              <a:rPr lang="en-US" baseline="0" dirty="0" smtClean="0"/>
              <a:t> we implement.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7</a:t>
            </a:fld>
            <a:endParaRPr lang="en-US"/>
          </a:p>
        </p:txBody>
      </p:sp>
    </p:spTree>
    <p:extLst>
      <p:ext uri="{BB962C8B-B14F-4D97-AF65-F5344CB8AC3E}">
        <p14:creationId xmlns:p14="http://schemas.microsoft.com/office/powerpoint/2010/main" val="197775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Mlp</a:t>
            </a:r>
            <a:r>
              <a:rPr lang="en-US" dirty="0" smtClean="0"/>
              <a:t> refers to</a:t>
            </a:r>
            <a:r>
              <a:rPr lang="en-US" baseline="0" dirty="0" smtClean="0"/>
              <a:t> multi…it is a classical neural network model</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8</a:t>
            </a:fld>
            <a:endParaRPr lang="en-US"/>
          </a:p>
        </p:txBody>
      </p:sp>
    </p:spTree>
    <p:extLst>
      <p:ext uri="{BB962C8B-B14F-4D97-AF65-F5344CB8AC3E}">
        <p14:creationId xmlns:p14="http://schemas.microsoft.com/office/powerpoint/2010/main" val="337623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min</a:t>
            </a:r>
            <a:endParaRPr lang="en-US" dirty="0"/>
          </a:p>
        </p:txBody>
      </p:sp>
      <p:sp>
        <p:nvSpPr>
          <p:cNvPr id="4" name="Slide Number Placeholder 3"/>
          <p:cNvSpPr>
            <a:spLocks noGrp="1"/>
          </p:cNvSpPr>
          <p:nvPr>
            <p:ph type="sldNum" sz="quarter" idx="10"/>
          </p:nvPr>
        </p:nvSpPr>
        <p:spPr/>
        <p:txBody>
          <a:bodyPr/>
          <a:lstStyle/>
          <a:p>
            <a:pPr>
              <a:defRPr/>
            </a:pPr>
            <a:fld id="{829AFB38-0ABE-46A6-A2CD-91E75B392D15}" type="slidenum">
              <a:rPr lang="en-US" smtClean="0"/>
              <a:pPr>
                <a:defRPr/>
              </a:pPr>
              <a:t>9</a:t>
            </a:fld>
            <a:endParaRPr lang="en-US"/>
          </a:p>
        </p:txBody>
      </p:sp>
    </p:spTree>
    <p:extLst>
      <p:ext uri="{BB962C8B-B14F-4D97-AF65-F5344CB8AC3E}">
        <p14:creationId xmlns:p14="http://schemas.microsoft.com/office/powerpoint/2010/main" val="359776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4" name="Right Triangle 3"/>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12"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Tree>
    <p:extLst>
      <p:ext uri="{BB962C8B-B14F-4D97-AF65-F5344CB8AC3E}">
        <p14:creationId xmlns:p14="http://schemas.microsoft.com/office/powerpoint/2010/main" val="2732288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569"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4" name="Parallelogram 2"/>
          <p:cNvSpPr/>
          <p:nvPr userDrawn="1"/>
        </p:nvSpPr>
        <p:spPr>
          <a:xfrm>
            <a:off x="138113" y="16"/>
            <a:ext cx="12050712"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chemeClr val="tx2"/>
              </a:solidFill>
            </a:endParaRPr>
          </a:p>
        </p:txBody>
      </p:sp>
      <p:sp>
        <p:nvSpPr>
          <p:cNvPr id="5" name="Parallelogram 4"/>
          <p:cNvSpPr/>
          <p:nvPr userDrawn="1"/>
        </p:nvSpPr>
        <p:spPr>
          <a:xfrm flipH="1">
            <a:off x="1606569" y="4694238"/>
            <a:ext cx="6608763"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6" name="Parallelogram 5"/>
          <p:cNvSpPr/>
          <p:nvPr userDrawn="1"/>
        </p:nvSpPr>
        <p:spPr>
          <a:xfrm flipH="1">
            <a:off x="7546992"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7" name="Right Triangle 6"/>
          <p:cNvSpPr/>
          <p:nvPr userDrawn="1"/>
        </p:nvSpPr>
        <p:spPr>
          <a:xfrm flipH="1">
            <a:off x="8147050" y="3951295"/>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17" name="Title 1"/>
          <p:cNvSpPr>
            <a:spLocks noGrp="1"/>
          </p:cNvSpPr>
          <p:nvPr>
            <p:ph type="ctrTitle"/>
          </p:nvPr>
        </p:nvSpPr>
        <p:spPr>
          <a:xfrm>
            <a:off x="2911442" y="2526758"/>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913379"/>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07892988"/>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1886" y="2811476"/>
            <a:ext cx="8595661"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6"/>
          <p:cNvSpPr/>
          <p:nvPr userDrawn="1"/>
        </p:nvSpPr>
        <p:spPr>
          <a:xfrm flipH="1">
            <a:off x="-12697" y="-14286"/>
            <a:ext cx="8246503" cy="398145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1886" y="2811476"/>
            <a:ext cx="8595661"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5066" y="3113092"/>
            <a:ext cx="1919317"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6213" y="-14288"/>
            <a:ext cx="28997129"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948"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34" y="2851150"/>
            <a:ext cx="11312753"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70042" y="-738188"/>
            <a:ext cx="10170051"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1130" y="3967163"/>
            <a:ext cx="8841130"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26"/>
            <a:ext cx="5679654"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2625" y="5395926"/>
            <a:ext cx="20314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780007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2117" y="2271726"/>
            <a:ext cx="12186708"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4179" y="744538"/>
            <a:ext cx="6608628"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773" y="1425579"/>
            <a:ext cx="1540532"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9"/>
          <p:cNvSpPr/>
          <p:nvPr userDrawn="1"/>
        </p:nvSpPr>
        <p:spPr>
          <a:xfrm>
            <a:off x="2117" y="2271726"/>
            <a:ext cx="12186708"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7882532" y="5200650"/>
            <a:ext cx="20314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8"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2645622" y="3776409"/>
            <a:ext cx="5134475" cy="1841409"/>
          </a:xfrm>
        </p:spPr>
        <p:txBody>
          <a:bodyPr tIns="0"/>
          <a:lstStyle>
            <a:lvl1pPr algn="r">
              <a:defRPr sz="6600" b="0" cap="none" baseline="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1645117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122" y="4708538"/>
            <a:ext cx="2973142"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6929" y="3336938"/>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2115" y="-3175"/>
            <a:ext cx="10180632"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2625" y="5395926"/>
            <a:ext cx="20314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89"/>
            <a:ext cx="3905959" cy="1228655"/>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69840251"/>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132" y="4694238"/>
            <a:ext cx="6608628"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7548" y="12"/>
            <a:ext cx="12051277"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132" y="4694238"/>
            <a:ext cx="6608628"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076" y="5105400"/>
            <a:ext cx="1538417"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44" y="3951295"/>
            <a:ext cx="205264"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8"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2911435" y="2526758"/>
            <a:ext cx="5134475" cy="1841409"/>
          </a:xfrm>
        </p:spPr>
        <p:txBody>
          <a:bodyPr tIns="0"/>
          <a:lstStyle>
            <a:lvl1pPr algn="r">
              <a:defRPr sz="6600" b="0" cap="none" baseline="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50392355"/>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918949082"/>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682365563"/>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34718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32561310"/>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80132162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bIns="0"/>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4258178694"/>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84"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57"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688211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0"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ight Triangle 3"/>
          <p:cNvSpPr/>
          <p:nvPr userDrawn="1"/>
        </p:nvSpPr>
        <p:spPr>
          <a:xfrm flipH="1">
            <a:off x="11488738" y="5392748"/>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9"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userDrawn="1"/>
        </p:nvSpPr>
        <p:spPr>
          <a:xfrm flipH="1">
            <a:off x="1469025" y="195898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2"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97450889"/>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11"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9"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ight Triangle 9"/>
          <p:cNvSpPr/>
          <p:nvPr userDrawn="1"/>
        </p:nvSpPr>
        <p:spPr>
          <a:xfrm flipH="1">
            <a:off x="11488738" y="5392748"/>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flipH="1">
            <a:off x="1469025" y="195898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56313389"/>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13"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9"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48"/>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Parallelogram 9"/>
          <p:cNvSpPr/>
          <p:nvPr userDrawn="1"/>
        </p:nvSpPr>
        <p:spPr>
          <a:xfrm flipH="1">
            <a:off x="1469025" y="195898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1"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261547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10"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9"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48"/>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5"/>
            <a:ext cx="2193925"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51038824"/>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10"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9"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48"/>
            <a:ext cx="204787"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5"/>
            <a:ext cx="2193925"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25810496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10"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9"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48"/>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5"/>
            <a:ext cx="2193925"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28128906"/>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2670" y="2811473"/>
            <a:ext cx="8594725"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p:nvPr userDrawn="1"/>
        </p:nvSpPr>
        <p:spPr>
          <a:xfrm flipH="1">
            <a:off x="-13648" y="-13647"/>
            <a:ext cx="8246540" cy="398081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2670" y="2811473"/>
            <a:ext cx="8594725"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4516" y="3113092"/>
            <a:ext cx="1920240"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5857"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23"/>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1913" y="5395923"/>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9"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685513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1594" y="2271723"/>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3231"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820"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userDrawn="1"/>
        </p:nvSpPr>
        <p:spPr>
          <a:xfrm>
            <a:off x="1594" y="2271723"/>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17" y="3776401"/>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169455"/>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224" y="4708535"/>
            <a:ext cx="2973388"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5876" y="3336935"/>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3169" y="-3175"/>
            <a:ext cx="10180637"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5876" y="3327410"/>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1913" y="5395923"/>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9"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81"/>
            <a:ext cx="3905959"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30705886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430944024"/>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557"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8113" y="10"/>
            <a:ext cx="12050712"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557" y="4694238"/>
            <a:ext cx="6608763"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980"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50" y="3951295"/>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911430" y="2526758"/>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393144"/>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bIns="0"/>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4089588915"/>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76327684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582095"/>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70087995"/>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41648420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79"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51"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09161615"/>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ight Triangle 4"/>
          <p:cNvSpPr/>
          <p:nvPr userDrawn="1"/>
        </p:nvSpPr>
        <p:spPr>
          <a:xfrm flipH="1">
            <a:off x="11488400" y="5392751"/>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6"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arallelogram 7"/>
          <p:cNvSpPr/>
          <p:nvPr userDrawn="1"/>
        </p:nvSpPr>
        <p:spPr>
          <a:xfrm flipH="1">
            <a:off x="1468584" y="1958988"/>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408289199"/>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89872896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54582002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805103"/>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333353115"/>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801339819"/>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616678717"/>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1886" y="2811476"/>
            <a:ext cx="8595661"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6"/>
          <p:cNvSpPr/>
          <p:nvPr userDrawn="1"/>
        </p:nvSpPr>
        <p:spPr>
          <a:xfrm flipH="1">
            <a:off x="-12697" y="-14286"/>
            <a:ext cx="8246503" cy="398145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1886" y="2811476"/>
            <a:ext cx="8595661"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5066" y="3113092"/>
            <a:ext cx="1919317"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6213" y="-14288"/>
            <a:ext cx="28997129"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948"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34" y="2851150"/>
            <a:ext cx="11312753"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70042" y="-738188"/>
            <a:ext cx="10170051"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1130" y="3967163"/>
            <a:ext cx="8841130"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26"/>
            <a:ext cx="5679654"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2625" y="5395926"/>
            <a:ext cx="20314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5655499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2117" y="2271726"/>
            <a:ext cx="12186708"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4179" y="744538"/>
            <a:ext cx="6608628"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773" y="1425579"/>
            <a:ext cx="1540532"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9"/>
          <p:cNvSpPr/>
          <p:nvPr userDrawn="1"/>
        </p:nvSpPr>
        <p:spPr>
          <a:xfrm>
            <a:off x="2117" y="2271726"/>
            <a:ext cx="12186708"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7882532" y="5200650"/>
            <a:ext cx="20314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8"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2645622" y="3776409"/>
            <a:ext cx="5134475" cy="1841409"/>
          </a:xfrm>
        </p:spPr>
        <p:txBody>
          <a:bodyPr tIns="0"/>
          <a:lstStyle>
            <a:lvl1pPr algn="r">
              <a:defRPr sz="6600" b="0" cap="none" baseline="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42305094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122" y="4708538"/>
            <a:ext cx="2973142"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6929" y="3336938"/>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2115" y="-3175"/>
            <a:ext cx="10180632"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2625" y="5395926"/>
            <a:ext cx="20314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89"/>
            <a:ext cx="3905959" cy="1228655"/>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4703595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132" y="4694238"/>
            <a:ext cx="6608628"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7548" y="12"/>
            <a:ext cx="12051277"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132" y="4694238"/>
            <a:ext cx="6608628"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076" y="5105400"/>
            <a:ext cx="1538417"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44" y="3951295"/>
            <a:ext cx="205264"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8"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2911435" y="2526758"/>
            <a:ext cx="5134475" cy="1841409"/>
          </a:xfrm>
        </p:spPr>
        <p:txBody>
          <a:bodyPr tIns="0"/>
          <a:lstStyle>
            <a:lvl1pPr algn="r">
              <a:defRPr sz="6600" b="0" cap="none" baseline="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336456004"/>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913704704"/>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205306806"/>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94927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3263685"/>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47646312"/>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338952287"/>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84"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57"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33133488"/>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ight Triangle 3"/>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2"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876895954"/>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ight Triangle 9"/>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957401305"/>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Parallelogram 9"/>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208094510"/>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39293314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579407983"/>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506765264"/>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2682" y="2811479"/>
            <a:ext cx="8594725"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p:nvPr userDrawn="1"/>
        </p:nvSpPr>
        <p:spPr>
          <a:xfrm flipH="1">
            <a:off x="-13648" y="-13645"/>
            <a:ext cx="8246540" cy="398081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2682" y="2811479"/>
            <a:ext cx="8594725"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4516" y="3113092"/>
            <a:ext cx="1920240"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5845"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41"/>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1913" y="5395941"/>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651880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512110013"/>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3243"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832"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29" y="3776410"/>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51676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224" y="4708553"/>
            <a:ext cx="2973388"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5876" y="3336942"/>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3157" y="-3175"/>
            <a:ext cx="10180637"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1913" y="5395941"/>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99"/>
            <a:ext cx="3905959"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4753377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569"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8113" y="16"/>
            <a:ext cx="12050712"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569" y="4694238"/>
            <a:ext cx="6608763"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992"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50" y="3951295"/>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911442" y="2526758"/>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8483252"/>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bIns="0"/>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9810699"/>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32596830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281401"/>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99491868"/>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823675263"/>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90"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63"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7546530"/>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ight Triangle 3"/>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2"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67470613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90"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63"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91156243"/>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ight Triangle 9"/>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336739244"/>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Parallelogram 9"/>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767561634"/>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579535858"/>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306448986"/>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22513637"/>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2682" y="2811479"/>
            <a:ext cx="8594725"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p:nvPr userDrawn="1"/>
        </p:nvSpPr>
        <p:spPr>
          <a:xfrm flipH="1">
            <a:off x="-13648" y="-13645"/>
            <a:ext cx="8246540" cy="398081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2682" y="2811479"/>
            <a:ext cx="8594725"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4516" y="3113092"/>
            <a:ext cx="1920240"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5845"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41"/>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1913" y="5395941"/>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931771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3243"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832"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29" y="3776410"/>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20396"/>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224" y="4708553"/>
            <a:ext cx="2973388"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5876" y="3336942"/>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3157" y="-3175"/>
            <a:ext cx="10180637"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1913" y="5395941"/>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99"/>
            <a:ext cx="3905959"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795128282"/>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569"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8113" y="16"/>
            <a:ext cx="12050712"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569" y="4694238"/>
            <a:ext cx="6608763"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992"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50" y="3951295"/>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911442" y="2526758"/>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474046"/>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bIns="0"/>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79284738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71"/>
            <a:ext cx="2844059" cy="365125"/>
          </a:xfrm>
          <a:prstGeom prst="rect">
            <a:avLst/>
          </a:prstGeom>
        </p:spPr>
        <p:txBody>
          <a:bodyPr/>
          <a:lstStyle>
            <a:lvl1pPr>
              <a:defRPr>
                <a:solidFill>
                  <a:prstClr val="black"/>
                </a:solidFill>
              </a:defRPr>
            </a:lvl1pPr>
          </a:lstStyle>
          <a:p>
            <a:pPr>
              <a:defRPr/>
            </a:pPr>
            <a:fld id="{795AD435-BDD6-47D7-BFAD-2588A2724C64}" type="datetime1">
              <a:rPr lang="en-US"/>
              <a:pPr>
                <a:defRPr/>
              </a:pPr>
              <a:t>7/23/2014</a:t>
            </a:fld>
            <a:endParaRPr lang="en-US"/>
          </a:p>
        </p:txBody>
      </p:sp>
      <p:sp>
        <p:nvSpPr>
          <p:cNvPr id="5" name="Footer Placeholder 4"/>
          <p:cNvSpPr>
            <a:spLocks noGrp="1"/>
          </p:cNvSpPr>
          <p:nvPr>
            <p:ph type="ftr" sz="quarter" idx="11"/>
          </p:nvPr>
        </p:nvSpPr>
        <p:spPr>
          <a:xfrm>
            <a:off x="4164515" y="6356371"/>
            <a:ext cx="3859795" cy="365125"/>
          </a:xfrm>
          <a:prstGeom prst="rect">
            <a:avLst/>
          </a:prstGeom>
        </p:spPr>
        <p:txBody>
          <a:bodyPr/>
          <a:lstStyle>
            <a:lvl1pPr>
              <a:defRPr>
                <a:solidFill>
                  <a:prstClr val="black"/>
                </a:solidFill>
              </a:defRPr>
            </a:lvl1pPr>
          </a:lstStyle>
          <a:p>
            <a:pPr>
              <a:defRPr/>
            </a:pPr>
            <a:endParaRPr lang="en-US"/>
          </a:p>
        </p:txBody>
      </p:sp>
      <p:sp>
        <p:nvSpPr>
          <p:cNvPr id="6" name="Slide Number Placeholder 5"/>
          <p:cNvSpPr>
            <a:spLocks noGrp="1"/>
          </p:cNvSpPr>
          <p:nvPr>
            <p:ph type="sldNum" sz="quarter" idx="12"/>
          </p:nvPr>
        </p:nvSpPr>
        <p:spPr>
          <a:xfrm>
            <a:off x="8735326" y="6356371"/>
            <a:ext cx="2844059" cy="365125"/>
          </a:xfrm>
          <a:prstGeom prst="rect">
            <a:avLst/>
          </a:prstGeom>
        </p:spPr>
        <p:txBody>
          <a:bodyPr/>
          <a:lstStyle>
            <a:lvl1pPr>
              <a:defRPr>
                <a:solidFill>
                  <a:prstClr val="black"/>
                </a:solidFill>
              </a:defRPr>
            </a:lvl1pPr>
          </a:lstStyle>
          <a:p>
            <a:pPr>
              <a:defRPr/>
            </a:pPr>
            <a:fld id="{CC131A27-F04E-4FBF-9C09-0A4715E62D92}" type="slidenum">
              <a:rPr lang="en-US"/>
              <a:pPr>
                <a:defRPr/>
              </a:pPr>
              <a:t>‹#›</a:t>
            </a:fld>
            <a:endParaRPr lang="en-US"/>
          </a:p>
        </p:txBody>
      </p:sp>
    </p:spTree>
    <p:extLst>
      <p:ext uri="{BB962C8B-B14F-4D97-AF65-F5344CB8AC3E}">
        <p14:creationId xmlns:p14="http://schemas.microsoft.com/office/powerpoint/2010/main" val="121481578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376956161"/>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85539"/>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58838653"/>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968692882"/>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90"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63"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03165351"/>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ight Triangle 3"/>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2"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824533884"/>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ight Triangle 9"/>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711224159"/>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Parallelogram 9"/>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45741380"/>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69865398"/>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36319464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Not Animated">
    <p:spTree>
      <p:nvGrpSpPr>
        <p:cNvPr id="1" name=""/>
        <p:cNvGrpSpPr/>
        <p:nvPr/>
      </p:nvGrpSpPr>
      <p:grpSpPr>
        <a:xfrm>
          <a:off x="0" y="0"/>
          <a:ext cx="0" cy="0"/>
          <a:chOff x="0" y="0"/>
          <a:chExt cx="0" cy="0"/>
        </a:xfrm>
      </p:grpSpPr>
      <p:pic>
        <p:nvPicPr>
          <p:cNvPr id="4"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42127" y="341313"/>
            <a:ext cx="2613403"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Triangle 4"/>
          <p:cNvSpPr/>
          <p:nvPr userDrawn="1"/>
        </p:nvSpPr>
        <p:spPr>
          <a:xfrm flipH="1">
            <a:off x="11488392" y="4033838"/>
            <a:ext cx="272978"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6" name="Parallelogram 5"/>
          <p:cNvSpPr/>
          <p:nvPr userDrawn="1"/>
        </p:nvSpPr>
        <p:spPr>
          <a:xfrm>
            <a:off x="3832286" y="5292725"/>
            <a:ext cx="5372816" cy="965200"/>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7" name="Parallelogram 6"/>
          <p:cNvSpPr/>
          <p:nvPr userDrawn="1"/>
        </p:nvSpPr>
        <p:spPr>
          <a:xfrm>
            <a:off x="2714996" y="4919663"/>
            <a:ext cx="3802659" cy="855662"/>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8" name="Parallelogram 7"/>
          <p:cNvSpPr/>
          <p:nvPr userDrawn="1"/>
        </p:nvSpPr>
        <p:spPr>
          <a:xfrm>
            <a:off x="3832286" y="5292725"/>
            <a:ext cx="5372816" cy="965200"/>
          </a:xfrm>
          <a:prstGeom prst="parallelogram">
            <a:avLst>
              <a:gd name="adj" fmla="val 99186"/>
            </a:avLst>
          </a:pr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0" name="Title 1"/>
          <p:cNvSpPr>
            <a:spLocks noGrp="1"/>
          </p:cNvSpPr>
          <p:nvPr>
            <p:ph type="ctrTitle"/>
          </p:nvPr>
        </p:nvSpPr>
        <p:spPr>
          <a:xfrm>
            <a:off x="6518539" y="3102685"/>
            <a:ext cx="4921694" cy="1228655"/>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21" name="Subtitle 2"/>
          <p:cNvSpPr>
            <a:spLocks noGrp="1"/>
          </p:cNvSpPr>
          <p:nvPr>
            <p:ph type="subTitle" idx="1"/>
          </p:nvPr>
        </p:nvSpPr>
        <p:spPr>
          <a:xfrm>
            <a:off x="6518559" y="4407446"/>
            <a:ext cx="4921695"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6154750"/>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269256555"/>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2682" y="2811479"/>
            <a:ext cx="8594725"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p:nvPr userDrawn="1"/>
        </p:nvSpPr>
        <p:spPr>
          <a:xfrm flipH="1">
            <a:off x="-13648" y="-13645"/>
            <a:ext cx="8246540" cy="398081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2682" y="2811479"/>
            <a:ext cx="8594725"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4516" y="3113092"/>
            <a:ext cx="1920240"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5845"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41"/>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1913" y="5395941"/>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74954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3243"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832"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29" y="3776410"/>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046310"/>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224" y="4708553"/>
            <a:ext cx="2973388"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5876" y="3336942"/>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3157" y="-3175"/>
            <a:ext cx="10180637"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1913" y="5395941"/>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99"/>
            <a:ext cx="3905959"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657411198"/>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569"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8113" y="16"/>
            <a:ext cx="12050712"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569" y="4694238"/>
            <a:ext cx="6608763"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992"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50" y="3951295"/>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911442" y="2526758"/>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2645972"/>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bIns="0"/>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719497452"/>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05562736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693666"/>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444919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98939078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Right Triangle 2"/>
          <p:cNvSpPr/>
          <p:nvPr userDrawn="1"/>
        </p:nvSpPr>
        <p:spPr>
          <a:xfrm flipH="1">
            <a:off x="9693945" y="3965575"/>
            <a:ext cx="205263" cy="204788"/>
          </a:xfrm>
          <a:prstGeom prst="rtTriangl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black"/>
              </a:solidFill>
            </a:endParaRPr>
          </a:p>
        </p:txBody>
      </p:sp>
      <p:sp>
        <p:nvSpPr>
          <p:cNvPr id="4" name="Parallelogram 3"/>
          <p:cNvSpPr/>
          <p:nvPr userDrawn="1"/>
        </p:nvSpPr>
        <p:spPr>
          <a:xfrm>
            <a:off x="5848962" y="4452967"/>
            <a:ext cx="5370701" cy="966787"/>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5" name="Parallelogram 4"/>
          <p:cNvSpPr/>
          <p:nvPr userDrawn="1"/>
        </p:nvSpPr>
        <p:spPr>
          <a:xfrm>
            <a:off x="10180632" y="5038725"/>
            <a:ext cx="1320456" cy="3810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92245" y="350838"/>
            <a:ext cx="159978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4457783" y="2541290"/>
            <a:ext cx="5134475" cy="1841409"/>
          </a:xfrm>
        </p:spPr>
        <p:txBody>
          <a:bodyPr tIns="0"/>
          <a:lstStyle>
            <a:lvl1pPr algn="r">
              <a:defRPr sz="6600" b="0" cap="none" baseline="0">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00489894"/>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90"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63"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64453436"/>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71"/>
            <a:ext cx="2844059" cy="365125"/>
          </a:xfrm>
          <a:prstGeom prst="rect">
            <a:avLst/>
          </a:prstGeom>
        </p:spPr>
        <p:txBody>
          <a:bodyPr/>
          <a:lstStyle>
            <a:lvl1pPr>
              <a:defRPr>
                <a:solidFill>
                  <a:prstClr val="black"/>
                </a:solidFill>
              </a:defRPr>
            </a:lvl1pPr>
          </a:lstStyle>
          <a:p>
            <a:pPr>
              <a:defRPr/>
            </a:pPr>
            <a:fld id="{795AD435-BDD6-47D7-BFAD-2588A2724C64}" type="datetime1">
              <a:rPr lang="en-US"/>
              <a:pPr>
                <a:defRPr/>
              </a:pPr>
              <a:t>7/23/2014</a:t>
            </a:fld>
            <a:endParaRPr lang="en-US"/>
          </a:p>
        </p:txBody>
      </p:sp>
      <p:sp>
        <p:nvSpPr>
          <p:cNvPr id="5" name="Footer Placeholder 4"/>
          <p:cNvSpPr>
            <a:spLocks noGrp="1"/>
          </p:cNvSpPr>
          <p:nvPr>
            <p:ph type="ftr" sz="quarter" idx="11"/>
          </p:nvPr>
        </p:nvSpPr>
        <p:spPr>
          <a:xfrm>
            <a:off x="4164515" y="6356371"/>
            <a:ext cx="3859795" cy="365125"/>
          </a:xfrm>
          <a:prstGeom prst="rect">
            <a:avLst/>
          </a:prstGeom>
        </p:spPr>
        <p:txBody>
          <a:bodyPr/>
          <a:lstStyle>
            <a:lvl1pPr>
              <a:defRPr>
                <a:solidFill>
                  <a:prstClr val="black"/>
                </a:solidFill>
              </a:defRPr>
            </a:lvl1pPr>
          </a:lstStyle>
          <a:p>
            <a:pPr>
              <a:defRPr/>
            </a:pPr>
            <a:endParaRPr lang="en-US"/>
          </a:p>
        </p:txBody>
      </p:sp>
      <p:sp>
        <p:nvSpPr>
          <p:cNvPr id="6" name="Slide Number Placeholder 5"/>
          <p:cNvSpPr>
            <a:spLocks noGrp="1"/>
          </p:cNvSpPr>
          <p:nvPr>
            <p:ph type="sldNum" sz="quarter" idx="12"/>
          </p:nvPr>
        </p:nvSpPr>
        <p:spPr>
          <a:xfrm>
            <a:off x="8735326" y="6356371"/>
            <a:ext cx="2844059" cy="365125"/>
          </a:xfrm>
          <a:prstGeom prst="rect">
            <a:avLst/>
          </a:prstGeom>
        </p:spPr>
        <p:txBody>
          <a:bodyPr/>
          <a:lstStyle>
            <a:lvl1pPr>
              <a:defRPr>
                <a:solidFill>
                  <a:prstClr val="black"/>
                </a:solidFill>
              </a:defRPr>
            </a:lvl1pPr>
          </a:lstStyle>
          <a:p>
            <a:pPr>
              <a:defRPr/>
            </a:pPr>
            <a:fld id="{CC131A27-F04E-4FBF-9C09-0A4715E62D92}" type="slidenum">
              <a:rPr lang="en-US"/>
              <a:pPr>
                <a:defRPr/>
              </a:pPr>
              <a:t>‹#›</a:t>
            </a:fld>
            <a:endParaRPr lang="en-US"/>
          </a:p>
        </p:txBody>
      </p:sp>
    </p:spTree>
    <p:extLst>
      <p:ext uri="{BB962C8B-B14F-4D97-AF65-F5344CB8AC3E}">
        <p14:creationId xmlns:p14="http://schemas.microsoft.com/office/powerpoint/2010/main" val="188879900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28766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ight Triangle 3"/>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2"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167882222"/>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ight Triangle 9"/>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30248353"/>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Parallelogram 9"/>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517122388"/>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83365753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97008723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90963582"/>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2682" y="2811479"/>
            <a:ext cx="8594725"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p:nvPr userDrawn="1"/>
        </p:nvSpPr>
        <p:spPr>
          <a:xfrm flipH="1">
            <a:off x="-13648" y="-13645"/>
            <a:ext cx="8246540" cy="398081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2682" y="2811479"/>
            <a:ext cx="8594725"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4516" y="3113092"/>
            <a:ext cx="1920240"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5845"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41"/>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1913" y="5395941"/>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776829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ight Triangle 9"/>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Tree>
    <p:extLst>
      <p:ext uri="{BB962C8B-B14F-4D97-AF65-F5344CB8AC3E}">
        <p14:creationId xmlns:p14="http://schemas.microsoft.com/office/powerpoint/2010/main" val="337199313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25"/>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5755" y="1381123"/>
            <a:ext cx="11457496" cy="49377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046660849"/>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3243"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832"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29" y="3776410"/>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7546520"/>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224" y="4708553"/>
            <a:ext cx="2973388"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5876" y="3336942"/>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3157" y="-3175"/>
            <a:ext cx="10180637"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1913" y="5395941"/>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99"/>
            <a:ext cx="3905959"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358032427"/>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569"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8113" y="16"/>
            <a:ext cx="12050712"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569" y="4694238"/>
            <a:ext cx="6608763"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992"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50" y="3951295"/>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911442" y="2526758"/>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933306"/>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bIns="0"/>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71151327"/>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046844965"/>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97943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98879510"/>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571670294"/>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90"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63"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02261336"/>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71"/>
            <a:ext cx="2844059" cy="365125"/>
          </a:xfrm>
          <a:prstGeom prst="rect">
            <a:avLst/>
          </a:prstGeom>
        </p:spPr>
        <p:txBody>
          <a:bodyPr/>
          <a:lstStyle>
            <a:lvl1pPr>
              <a:defRPr>
                <a:solidFill>
                  <a:prstClr val="black"/>
                </a:solidFill>
              </a:defRPr>
            </a:lvl1pPr>
          </a:lstStyle>
          <a:p>
            <a:pPr>
              <a:defRPr/>
            </a:pPr>
            <a:fld id="{795AD435-BDD6-47D7-BFAD-2588A2724C64}" type="datetime1">
              <a:rPr lang="en-US"/>
              <a:pPr>
                <a:defRPr/>
              </a:pPr>
              <a:t>7/23/2014</a:t>
            </a:fld>
            <a:endParaRPr lang="en-US"/>
          </a:p>
        </p:txBody>
      </p:sp>
      <p:sp>
        <p:nvSpPr>
          <p:cNvPr id="5" name="Footer Placeholder 4"/>
          <p:cNvSpPr>
            <a:spLocks noGrp="1"/>
          </p:cNvSpPr>
          <p:nvPr>
            <p:ph type="ftr" sz="quarter" idx="11"/>
          </p:nvPr>
        </p:nvSpPr>
        <p:spPr>
          <a:xfrm>
            <a:off x="4164515" y="6356371"/>
            <a:ext cx="3859795" cy="365125"/>
          </a:xfrm>
          <a:prstGeom prst="rect">
            <a:avLst/>
          </a:prstGeom>
        </p:spPr>
        <p:txBody>
          <a:bodyPr/>
          <a:lstStyle>
            <a:lvl1pPr>
              <a:defRPr>
                <a:solidFill>
                  <a:prstClr val="black"/>
                </a:solidFill>
              </a:defRPr>
            </a:lvl1pPr>
          </a:lstStyle>
          <a:p>
            <a:pPr>
              <a:defRPr/>
            </a:pPr>
            <a:endParaRPr lang="en-US"/>
          </a:p>
        </p:txBody>
      </p:sp>
      <p:sp>
        <p:nvSpPr>
          <p:cNvPr id="6" name="Slide Number Placeholder 5"/>
          <p:cNvSpPr>
            <a:spLocks noGrp="1"/>
          </p:cNvSpPr>
          <p:nvPr>
            <p:ph type="sldNum" sz="quarter" idx="12"/>
          </p:nvPr>
        </p:nvSpPr>
        <p:spPr>
          <a:xfrm>
            <a:off x="8735326" y="6356371"/>
            <a:ext cx="2844059" cy="365125"/>
          </a:xfrm>
          <a:prstGeom prst="rect">
            <a:avLst/>
          </a:prstGeom>
        </p:spPr>
        <p:txBody>
          <a:bodyPr/>
          <a:lstStyle>
            <a:lvl1pPr>
              <a:defRPr>
                <a:solidFill>
                  <a:prstClr val="black"/>
                </a:solidFill>
              </a:defRPr>
            </a:lvl1pPr>
          </a:lstStyle>
          <a:p>
            <a:pPr>
              <a:defRPr/>
            </a:pPr>
            <a:fld id="{CC131A27-F04E-4FBF-9C09-0A4715E62D92}" type="slidenum">
              <a:rPr lang="en-US"/>
              <a:pPr>
                <a:defRPr/>
              </a:pPr>
              <a:t>‹#›</a:t>
            </a:fld>
            <a:endParaRPr lang="en-US"/>
          </a:p>
        </p:txBody>
      </p:sp>
    </p:spTree>
    <p:extLst>
      <p:ext uri="{BB962C8B-B14F-4D97-AF65-F5344CB8AC3E}">
        <p14:creationId xmlns:p14="http://schemas.microsoft.com/office/powerpoint/2010/main" val="85208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25"/>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925968961"/>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855632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0"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ight Triangle 3"/>
          <p:cNvSpPr/>
          <p:nvPr userDrawn="1"/>
        </p:nvSpPr>
        <p:spPr>
          <a:xfrm flipH="1">
            <a:off x="11488738" y="5392744"/>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userDrawn="1"/>
        </p:nvSpPr>
        <p:spPr>
          <a:xfrm flipH="1">
            <a:off x="1469025" y="1958981"/>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2"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06890411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11"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ight Triangle 9"/>
          <p:cNvSpPr/>
          <p:nvPr userDrawn="1"/>
        </p:nvSpPr>
        <p:spPr>
          <a:xfrm flipH="1">
            <a:off x="11488738" y="5392744"/>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flipH="1">
            <a:off x="1469025" y="1958981"/>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62287586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13"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44"/>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Parallelogram 9"/>
          <p:cNvSpPr/>
          <p:nvPr userDrawn="1"/>
        </p:nvSpPr>
        <p:spPr>
          <a:xfrm flipH="1">
            <a:off x="1469025" y="1958981"/>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1"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485682753"/>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10"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44"/>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1"/>
            <a:ext cx="2193925"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231860934"/>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10"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44"/>
            <a:ext cx="204787"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1"/>
            <a:ext cx="2193925"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816460227"/>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10"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44"/>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1"/>
            <a:ext cx="2193925"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720826444"/>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2667" y="2811469"/>
            <a:ext cx="8594725"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p:nvPr userDrawn="1"/>
        </p:nvSpPr>
        <p:spPr>
          <a:xfrm flipH="1">
            <a:off x="-13648" y="-13647"/>
            <a:ext cx="8246540" cy="398081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2667" y="2811469"/>
            <a:ext cx="8594725"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4516" y="3113092"/>
            <a:ext cx="1920240"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5859"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19"/>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1913" y="5395919"/>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1037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1591" y="227171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3229"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817"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userDrawn="1"/>
        </p:nvSpPr>
        <p:spPr>
          <a:xfrm>
            <a:off x="1591" y="227171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14" y="3776397"/>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91189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224" y="4708531"/>
            <a:ext cx="2973388"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5876" y="3336931"/>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3172" y="-3175"/>
            <a:ext cx="10180637"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5876" y="3327406"/>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1913" y="5395919"/>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6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77"/>
            <a:ext cx="3905959"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2829728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126098"/>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554"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8113" y="6"/>
            <a:ext cx="12050712"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554" y="4694238"/>
            <a:ext cx="6608763"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977"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50" y="3951294"/>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911427" y="2526758"/>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942370"/>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bIns="0"/>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279040601"/>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469094760"/>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0173"/>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13057353"/>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212072422"/>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76"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49"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92345674"/>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57"/>
            <a:ext cx="2844059" cy="365125"/>
          </a:xfrm>
          <a:prstGeom prst="rect">
            <a:avLst/>
          </a:prstGeom>
        </p:spPr>
        <p:txBody>
          <a:bodyPr/>
          <a:lstStyle>
            <a:lvl1pPr>
              <a:defRPr/>
            </a:lvl1pPr>
          </a:lstStyle>
          <a:p>
            <a:pPr>
              <a:defRPr/>
            </a:pPr>
            <a:fld id="{744819DD-D50C-4469-AC97-0AC9B49A68F9}" type="datetime1">
              <a:rPr lang="en-US">
                <a:solidFill>
                  <a:prstClr val="black"/>
                </a:solidFill>
              </a:rPr>
              <a:pPr>
                <a:defRPr/>
              </a:pPr>
              <a:t>7/23/2014</a:t>
            </a:fld>
            <a:endParaRPr lang="en-US">
              <a:solidFill>
                <a:prstClr val="black"/>
              </a:solidFill>
            </a:endParaRPr>
          </a:p>
        </p:txBody>
      </p:sp>
      <p:sp>
        <p:nvSpPr>
          <p:cNvPr id="5" name="Footer Placeholder 4"/>
          <p:cNvSpPr>
            <a:spLocks noGrp="1"/>
          </p:cNvSpPr>
          <p:nvPr>
            <p:ph type="ftr" sz="quarter" idx="11"/>
          </p:nvPr>
        </p:nvSpPr>
        <p:spPr>
          <a:xfrm>
            <a:off x="4164515" y="6356357"/>
            <a:ext cx="3859795"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a:xfrm>
            <a:off x="8735326" y="6356357"/>
            <a:ext cx="2844059" cy="365125"/>
          </a:xfrm>
          <a:prstGeom prst="rect">
            <a:avLst/>
          </a:prstGeom>
        </p:spPr>
        <p:txBody>
          <a:bodyPr/>
          <a:lstStyle>
            <a:lvl1pPr>
              <a:defRPr/>
            </a:lvl1pPr>
          </a:lstStyle>
          <a:p>
            <a:pPr>
              <a:defRPr/>
            </a:pPr>
            <a:fld id="{27DAF476-5CD2-446C-B2F5-F58EB644978C}"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1266104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8"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p:nvSpPr>
        <p:spPr>
          <a:xfrm flipH="1">
            <a:off x="1405628" y="2190409"/>
            <a:ext cx="2406265" cy="901931"/>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12" name="Picture 13"/>
          <p:cNvPicPr>
            <a:picLocks noChangeAspect="1"/>
          </p:cNvPicPr>
          <p:nvPr/>
        </p:nvPicPr>
        <p:blipFill rotWithShape="1">
          <a:blip r:embed="rId2" cstate="email">
            <a:extLst>
              <a:ext uri="{28A0092B-C50C-407E-A947-70E740481C1C}">
                <a14:useLocalDpi xmlns:a14="http://schemas.microsoft.com/office/drawing/2010/main"/>
              </a:ext>
            </a:extLst>
          </a:blip>
          <a:stretch/>
        </p:blipFill>
        <p:spPr bwMode="auto">
          <a:xfrm>
            <a:off x="273198" y="0"/>
            <a:ext cx="11915627" cy="35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5" name="Right Triangle 14"/>
          <p:cNvSpPr/>
          <p:nvPr/>
        </p:nvSpPr>
        <p:spPr>
          <a:xfrm flipH="1">
            <a:off x="11488740" y="5392742"/>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6"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009364"/>
      </p:ext>
    </p:extLst>
  </p:cSld>
  <p:clrMapOvr>
    <a:masterClrMapping/>
  </p:clrMapOvr>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8" y="3"/>
            <a:ext cx="11915627"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15" name="Right Triangle 14"/>
          <p:cNvSpPr/>
          <p:nvPr/>
        </p:nvSpPr>
        <p:spPr>
          <a:xfrm flipH="1">
            <a:off x="11488740" y="5392742"/>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6"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arallelogram 16"/>
          <p:cNvSpPr/>
          <p:nvPr/>
        </p:nvSpPr>
        <p:spPr>
          <a:xfrm flipH="1">
            <a:off x="1405628" y="2190409"/>
            <a:ext cx="2406265" cy="901931"/>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Tree>
    <p:extLst>
      <p:ext uri="{BB962C8B-B14F-4D97-AF65-F5344CB8AC3E}">
        <p14:creationId xmlns:p14="http://schemas.microsoft.com/office/powerpoint/2010/main" val="2541071150"/>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a:p>
        </p:txBody>
      </p:sp>
      <p:sp>
        <p:nvSpPr>
          <p:cNvPr id="3" name="Content Placeholder 2"/>
          <p:cNvSpPr>
            <a:spLocks noGrp="1"/>
          </p:cNvSpPr>
          <p:nvPr>
            <p:ph idx="1"/>
          </p:nvPr>
        </p:nvSpPr>
        <p:spPr>
          <a:xfrm>
            <a:off x="365757" y="1381123"/>
            <a:ext cx="5484971"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381123"/>
            <a:ext cx="5484971"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44615728"/>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Cover 02 Image Jason">
    <p:spTree>
      <p:nvGrpSpPr>
        <p:cNvPr id="1" name=""/>
        <p:cNvGrpSpPr/>
        <p:nvPr/>
      </p:nvGrpSpPr>
      <p:grpSpPr>
        <a:xfrm>
          <a:off x="0" y="0"/>
          <a:ext cx="0" cy="0"/>
          <a:chOff x="0" y="0"/>
          <a:chExt cx="0" cy="0"/>
        </a:xfrm>
      </p:grpSpPr>
      <p:sp>
        <p:nvSpPr>
          <p:cNvPr id="10" name="Parallelogram 12"/>
          <p:cNvSpPr/>
          <p:nvPr userDrawn="1"/>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8" y="3"/>
            <a:ext cx="11915627"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arallelogram 12"/>
          <p:cNvSpPr/>
          <p:nvPr userDrawn="1"/>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6"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arallelogram 16"/>
          <p:cNvSpPr/>
          <p:nvPr/>
        </p:nvSpPr>
        <p:spPr>
          <a:xfrm flipH="1">
            <a:off x="1405628" y="2190409"/>
            <a:ext cx="2406265" cy="901931"/>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2" name="Title 1"/>
          <p:cNvSpPr>
            <a:spLocks noGrp="1"/>
          </p:cNvSpPr>
          <p:nvPr>
            <p:ph type="ctrTitle"/>
          </p:nvPr>
        </p:nvSpPr>
        <p:spPr>
          <a:xfrm>
            <a:off x="711016" y="4114800"/>
            <a:ext cx="10729219"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11016" y="5006253"/>
            <a:ext cx="10729219"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Right Triangle 14"/>
          <p:cNvSpPr/>
          <p:nvPr/>
        </p:nvSpPr>
        <p:spPr>
          <a:xfrm flipH="1">
            <a:off x="11488740" y="4636601"/>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3677998185"/>
      </p:ext>
    </p:extLst>
  </p:cSld>
  <p:clrMapOvr>
    <a:masterClrMapping/>
  </p:clrMapOvr>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7" name="Parallelogram 12"/>
          <p:cNvSpPr/>
          <p:nvPr userDrawn="1"/>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9"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8" y="1672"/>
            <a:ext cx="11915627"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arallelogram 12"/>
          <p:cNvSpPr/>
          <p:nvPr userDrawn="1"/>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1" name="Right Triangle 20"/>
          <p:cNvSpPr/>
          <p:nvPr/>
        </p:nvSpPr>
        <p:spPr>
          <a:xfrm flipH="1">
            <a:off x="11488740" y="5392742"/>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22"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arallelogram 22"/>
          <p:cNvSpPr/>
          <p:nvPr/>
        </p:nvSpPr>
        <p:spPr>
          <a:xfrm flipH="1">
            <a:off x="1405628" y="2190409"/>
            <a:ext cx="2406265" cy="901931"/>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Tree>
    <p:extLst>
      <p:ext uri="{BB962C8B-B14F-4D97-AF65-F5344CB8AC3E}">
        <p14:creationId xmlns:p14="http://schemas.microsoft.com/office/powerpoint/2010/main" val="1704895876"/>
      </p:ext>
    </p:extLst>
  </p:cSld>
  <p:clrMapOvr>
    <a:masterClrMapping/>
  </p:clrMapOvr>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p:nvSpPr>
        <p:spPr>
          <a:xfrm flipH="1">
            <a:off x="1405628" y="2190409"/>
            <a:ext cx="2406265" cy="901931"/>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8" y="1672"/>
            <a:ext cx="11915627"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5"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Triangle 15"/>
          <p:cNvSpPr/>
          <p:nvPr/>
        </p:nvSpPr>
        <p:spPr>
          <a:xfrm flipH="1">
            <a:off x="11488740" y="5392742"/>
            <a:ext cx="272978"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3493236264"/>
      </p:ext>
    </p:extLst>
  </p:cSld>
  <p:clrMapOvr>
    <a:masterClrMapping/>
  </p:clrMapOvr>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p:nvSpPr>
        <p:spPr>
          <a:xfrm flipH="1">
            <a:off x="1405628" y="2190409"/>
            <a:ext cx="2406265" cy="901931"/>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200" y="1672"/>
            <a:ext cx="11915625"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5"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Triangle 15"/>
          <p:cNvSpPr/>
          <p:nvPr/>
        </p:nvSpPr>
        <p:spPr>
          <a:xfrm flipH="1">
            <a:off x="11488740" y="5392742"/>
            <a:ext cx="272978"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260046972"/>
      </p:ext>
    </p:extLst>
  </p:cSld>
  <p:clrMapOvr>
    <a:masterClrMapping/>
  </p:clrMapOvr>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p:nvSpPr>
        <p:spPr>
          <a:xfrm flipH="1">
            <a:off x="1405628" y="2190409"/>
            <a:ext cx="2406265" cy="901931"/>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200" y="1672"/>
            <a:ext cx="11915625"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rallelogram 12"/>
          <p:cNvSpPr/>
          <p:nvPr/>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5"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Triangle 15"/>
          <p:cNvSpPr/>
          <p:nvPr/>
        </p:nvSpPr>
        <p:spPr>
          <a:xfrm flipH="1">
            <a:off x="11488740" y="5392742"/>
            <a:ext cx="272978"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384125557"/>
      </p:ext>
    </p:extLst>
  </p:cSld>
  <p:clrMapOvr>
    <a:masterClrMapping/>
  </p:clrMapOvr>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18" name="Parallelogram 17"/>
          <p:cNvSpPr/>
          <p:nvPr/>
        </p:nvSpPr>
        <p:spPr>
          <a:xfrm>
            <a:off x="-12694" y="3326920"/>
            <a:ext cx="8465507" cy="3531083"/>
          </a:xfrm>
          <a:custGeom>
            <a:avLst/>
            <a:gdLst>
              <a:gd name="connsiteX0" fmla="*/ 0 w 9389259"/>
              <a:gd name="connsiteY0" fmla="*/ 3531083 h 3531083"/>
              <a:gd name="connsiteX1" fmla="*/ 3397008 w 9389259"/>
              <a:gd name="connsiteY1" fmla="*/ 0 h 3531083"/>
              <a:gd name="connsiteX2" fmla="*/ 9389259 w 9389259"/>
              <a:gd name="connsiteY2" fmla="*/ 0 h 3531083"/>
              <a:gd name="connsiteX3" fmla="*/ 5992251 w 9389259"/>
              <a:gd name="connsiteY3" fmla="*/ 3531083 h 3531083"/>
              <a:gd name="connsiteX4" fmla="*/ 0 w 9389259"/>
              <a:gd name="connsiteY4" fmla="*/ 3531083 h 3531083"/>
              <a:gd name="connsiteX0" fmla="*/ 0 w 9389259"/>
              <a:gd name="connsiteY0" fmla="*/ 3531083 h 3531083"/>
              <a:gd name="connsiteX1" fmla="*/ 3397008 w 9389259"/>
              <a:gd name="connsiteY1" fmla="*/ 0 h 3531083"/>
              <a:gd name="connsiteX2" fmla="*/ 9389259 w 9389259"/>
              <a:gd name="connsiteY2" fmla="*/ 0 h 3531083"/>
              <a:gd name="connsiteX3" fmla="*/ 5992251 w 9389259"/>
              <a:gd name="connsiteY3" fmla="*/ 3531083 h 3531083"/>
              <a:gd name="connsiteX4" fmla="*/ 3038475 w 9389259"/>
              <a:gd name="connsiteY4" fmla="*/ 3531083 h 3531083"/>
              <a:gd name="connsiteX5" fmla="*/ 0 w 9389259"/>
              <a:gd name="connsiteY5" fmla="*/ 3531083 h 3531083"/>
              <a:gd name="connsiteX0" fmla="*/ 0 w 9389259"/>
              <a:gd name="connsiteY0" fmla="*/ 3531083 h 3531083"/>
              <a:gd name="connsiteX1" fmla="*/ 3038475 w 9389259"/>
              <a:gd name="connsiteY1" fmla="*/ 359258 h 3531083"/>
              <a:gd name="connsiteX2" fmla="*/ 3397008 w 9389259"/>
              <a:gd name="connsiteY2" fmla="*/ 0 h 3531083"/>
              <a:gd name="connsiteX3" fmla="*/ 9389259 w 9389259"/>
              <a:gd name="connsiteY3" fmla="*/ 0 h 3531083"/>
              <a:gd name="connsiteX4" fmla="*/ 5992251 w 9389259"/>
              <a:gd name="connsiteY4" fmla="*/ 3531083 h 3531083"/>
              <a:gd name="connsiteX5" fmla="*/ 3038475 w 9389259"/>
              <a:gd name="connsiteY5" fmla="*/ 3531083 h 3531083"/>
              <a:gd name="connsiteX6" fmla="*/ 0 w 9389259"/>
              <a:gd name="connsiteY6" fmla="*/ 3531083 h 3531083"/>
              <a:gd name="connsiteX0" fmla="*/ 0 w 6350784"/>
              <a:gd name="connsiteY0" fmla="*/ 3531083 h 3531083"/>
              <a:gd name="connsiteX1" fmla="*/ 0 w 6350784"/>
              <a:gd name="connsiteY1" fmla="*/ 359258 h 3531083"/>
              <a:gd name="connsiteX2" fmla="*/ 358533 w 6350784"/>
              <a:gd name="connsiteY2" fmla="*/ 0 h 3531083"/>
              <a:gd name="connsiteX3" fmla="*/ 6350784 w 6350784"/>
              <a:gd name="connsiteY3" fmla="*/ 0 h 3531083"/>
              <a:gd name="connsiteX4" fmla="*/ 2953776 w 6350784"/>
              <a:gd name="connsiteY4" fmla="*/ 3531083 h 3531083"/>
              <a:gd name="connsiteX5" fmla="*/ 0 w 6350784"/>
              <a:gd name="connsiteY5" fmla="*/ 3531083 h 353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0784" h="3531083">
                <a:moveTo>
                  <a:pt x="0" y="3531083"/>
                </a:moveTo>
                <a:lnTo>
                  <a:pt x="0" y="359258"/>
                </a:lnTo>
                <a:lnTo>
                  <a:pt x="358533" y="0"/>
                </a:lnTo>
                <a:lnTo>
                  <a:pt x="6350784" y="0"/>
                </a:lnTo>
                <a:lnTo>
                  <a:pt x="2953776" y="3531083"/>
                </a:lnTo>
                <a:lnTo>
                  <a:pt x="0" y="3531083"/>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p:nvSpPr>
        <p:spPr>
          <a:xfrm flipH="1">
            <a:off x="276474" y="-1"/>
            <a:ext cx="11457496" cy="3581349"/>
          </a:xfrm>
          <a:prstGeom prst="parallelogram">
            <a:avLst>
              <a:gd name="adj" fmla="val 9895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25" name="Parallelogram 17"/>
          <p:cNvSpPr/>
          <p:nvPr/>
        </p:nvSpPr>
        <p:spPr>
          <a:xfrm>
            <a:off x="-12694" y="3326920"/>
            <a:ext cx="8465507" cy="3531083"/>
          </a:xfrm>
          <a:custGeom>
            <a:avLst/>
            <a:gdLst>
              <a:gd name="connsiteX0" fmla="*/ 0 w 9389259"/>
              <a:gd name="connsiteY0" fmla="*/ 3531083 h 3531083"/>
              <a:gd name="connsiteX1" fmla="*/ 3397008 w 9389259"/>
              <a:gd name="connsiteY1" fmla="*/ 0 h 3531083"/>
              <a:gd name="connsiteX2" fmla="*/ 9389259 w 9389259"/>
              <a:gd name="connsiteY2" fmla="*/ 0 h 3531083"/>
              <a:gd name="connsiteX3" fmla="*/ 5992251 w 9389259"/>
              <a:gd name="connsiteY3" fmla="*/ 3531083 h 3531083"/>
              <a:gd name="connsiteX4" fmla="*/ 0 w 9389259"/>
              <a:gd name="connsiteY4" fmla="*/ 3531083 h 3531083"/>
              <a:gd name="connsiteX0" fmla="*/ 0 w 9389259"/>
              <a:gd name="connsiteY0" fmla="*/ 3531083 h 3531083"/>
              <a:gd name="connsiteX1" fmla="*/ 3397008 w 9389259"/>
              <a:gd name="connsiteY1" fmla="*/ 0 h 3531083"/>
              <a:gd name="connsiteX2" fmla="*/ 9389259 w 9389259"/>
              <a:gd name="connsiteY2" fmla="*/ 0 h 3531083"/>
              <a:gd name="connsiteX3" fmla="*/ 5992251 w 9389259"/>
              <a:gd name="connsiteY3" fmla="*/ 3531083 h 3531083"/>
              <a:gd name="connsiteX4" fmla="*/ 3038475 w 9389259"/>
              <a:gd name="connsiteY4" fmla="*/ 3531083 h 3531083"/>
              <a:gd name="connsiteX5" fmla="*/ 0 w 9389259"/>
              <a:gd name="connsiteY5" fmla="*/ 3531083 h 3531083"/>
              <a:gd name="connsiteX0" fmla="*/ 0 w 9389259"/>
              <a:gd name="connsiteY0" fmla="*/ 3531083 h 3531083"/>
              <a:gd name="connsiteX1" fmla="*/ 3038475 w 9389259"/>
              <a:gd name="connsiteY1" fmla="*/ 359258 h 3531083"/>
              <a:gd name="connsiteX2" fmla="*/ 3397008 w 9389259"/>
              <a:gd name="connsiteY2" fmla="*/ 0 h 3531083"/>
              <a:gd name="connsiteX3" fmla="*/ 9389259 w 9389259"/>
              <a:gd name="connsiteY3" fmla="*/ 0 h 3531083"/>
              <a:gd name="connsiteX4" fmla="*/ 5992251 w 9389259"/>
              <a:gd name="connsiteY4" fmla="*/ 3531083 h 3531083"/>
              <a:gd name="connsiteX5" fmla="*/ 3038475 w 9389259"/>
              <a:gd name="connsiteY5" fmla="*/ 3531083 h 3531083"/>
              <a:gd name="connsiteX6" fmla="*/ 0 w 9389259"/>
              <a:gd name="connsiteY6" fmla="*/ 3531083 h 3531083"/>
              <a:gd name="connsiteX0" fmla="*/ 0 w 6350784"/>
              <a:gd name="connsiteY0" fmla="*/ 3531083 h 3531083"/>
              <a:gd name="connsiteX1" fmla="*/ 0 w 6350784"/>
              <a:gd name="connsiteY1" fmla="*/ 359258 h 3531083"/>
              <a:gd name="connsiteX2" fmla="*/ 358533 w 6350784"/>
              <a:gd name="connsiteY2" fmla="*/ 0 h 3531083"/>
              <a:gd name="connsiteX3" fmla="*/ 6350784 w 6350784"/>
              <a:gd name="connsiteY3" fmla="*/ 0 h 3531083"/>
              <a:gd name="connsiteX4" fmla="*/ 2953776 w 6350784"/>
              <a:gd name="connsiteY4" fmla="*/ 3531083 h 3531083"/>
              <a:gd name="connsiteX5" fmla="*/ 0 w 6350784"/>
              <a:gd name="connsiteY5" fmla="*/ 3531083 h 353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0784" h="3531083">
                <a:moveTo>
                  <a:pt x="0" y="3531083"/>
                </a:moveTo>
                <a:lnTo>
                  <a:pt x="0" y="359258"/>
                </a:lnTo>
                <a:lnTo>
                  <a:pt x="358533" y="0"/>
                </a:lnTo>
                <a:lnTo>
                  <a:pt x="6350784" y="0"/>
                </a:lnTo>
                <a:lnTo>
                  <a:pt x="2953776" y="3531083"/>
                </a:lnTo>
                <a:lnTo>
                  <a:pt x="0" y="3531083"/>
                </a:lnTo>
                <a:close/>
              </a:path>
            </a:pathLst>
          </a:custGeom>
          <a:solidFill>
            <a:schemeClr val="accent5">
              <a:alpha val="4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7" name="Parallelogram 6"/>
          <p:cNvSpPr/>
          <p:nvPr/>
        </p:nvSpPr>
        <p:spPr>
          <a:xfrm flipH="1">
            <a:off x="1485082" y="2236593"/>
            <a:ext cx="2315877" cy="854075"/>
          </a:xfrm>
          <a:prstGeom prst="parallelogram">
            <a:avLst>
              <a:gd name="adj" fmla="val 100463"/>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p:nvSpPr>
        <p:spPr>
          <a:xfrm flipH="1">
            <a:off x="-29125861"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p:nvSpPr>
        <p:spPr>
          <a:xfrm flipH="1">
            <a:off x="12188825" y="5903917"/>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6907002" y="4318635"/>
            <a:ext cx="4533232"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907006" y="5766346"/>
            <a:ext cx="4533231"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6"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ight Triangle 16"/>
          <p:cNvSpPr/>
          <p:nvPr/>
        </p:nvSpPr>
        <p:spPr>
          <a:xfrm flipH="1">
            <a:off x="11488740" y="5392742"/>
            <a:ext cx="272978"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1910568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15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15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Section 01">
    <p:spTree>
      <p:nvGrpSpPr>
        <p:cNvPr id="1" name=""/>
        <p:cNvGrpSpPr/>
        <p:nvPr/>
      </p:nvGrpSpPr>
      <p:grpSpPr>
        <a:xfrm>
          <a:off x="0" y="0"/>
          <a:ext cx="0" cy="0"/>
          <a:chOff x="0" y="0"/>
          <a:chExt cx="0" cy="0"/>
        </a:xfrm>
      </p:grpSpPr>
      <p:sp>
        <p:nvSpPr>
          <p:cNvPr id="3" name="Parallelogram 9"/>
          <p:cNvSpPr/>
          <p:nvPr/>
        </p:nvSpPr>
        <p:spPr>
          <a:xfrm>
            <a:off x="-3173" y="2271716"/>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p:nvSpPr>
        <p:spPr>
          <a:xfrm flipH="1">
            <a:off x="403227"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p:nvSpPr>
        <p:spPr>
          <a:xfrm flipH="1">
            <a:off x="6246816"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p:nvSpPr>
        <p:spPr>
          <a:xfrm>
            <a:off x="-3173" y="2271716"/>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4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13" y="3776395"/>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396428" y="344925"/>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359648"/>
      </p:ext>
    </p:extLst>
  </p:cSld>
  <p:clrMapOvr>
    <a:masterClrMapping/>
  </p:clrMapOvr>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19" name="Parallelogram 17"/>
          <p:cNvSpPr>
            <a:spLocks/>
          </p:cNvSpPr>
          <p:nvPr/>
        </p:nvSpPr>
        <p:spPr>
          <a:xfrm>
            <a:off x="-35329" y="3316292"/>
            <a:ext cx="7606536" cy="3541711"/>
          </a:xfrm>
          <a:custGeom>
            <a:avLst/>
            <a:gdLst>
              <a:gd name="connsiteX0" fmla="*/ 0 w 9050089"/>
              <a:gd name="connsiteY0" fmla="*/ 3541711 h 3541711"/>
              <a:gd name="connsiteX1" fmla="*/ 3512881 w 9050089"/>
              <a:gd name="connsiteY1" fmla="*/ 0 h 3541711"/>
              <a:gd name="connsiteX2" fmla="*/ 9050089 w 9050089"/>
              <a:gd name="connsiteY2" fmla="*/ 0 h 3541711"/>
              <a:gd name="connsiteX3" fmla="*/ 5537208 w 9050089"/>
              <a:gd name="connsiteY3" fmla="*/ 3541711 h 3541711"/>
              <a:gd name="connsiteX4" fmla="*/ 0 w 9050089"/>
              <a:gd name="connsiteY4"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0 w 9050089"/>
              <a:gd name="connsiteY5"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3343701 w 9050089"/>
              <a:gd name="connsiteY5" fmla="*/ 3534887 h 3541711"/>
              <a:gd name="connsiteX6" fmla="*/ 0 w 9050089"/>
              <a:gd name="connsiteY6" fmla="*/ 3541711 h 3541711"/>
              <a:gd name="connsiteX0" fmla="*/ 0 w 5706388"/>
              <a:gd name="connsiteY0" fmla="*/ 3534887 h 3541711"/>
              <a:gd name="connsiteX1" fmla="*/ 13648 w 5706388"/>
              <a:gd name="connsiteY1" fmla="*/ 122947 h 3541711"/>
              <a:gd name="connsiteX2" fmla="*/ 169180 w 5706388"/>
              <a:gd name="connsiteY2" fmla="*/ 0 h 3541711"/>
              <a:gd name="connsiteX3" fmla="*/ 5706388 w 5706388"/>
              <a:gd name="connsiteY3" fmla="*/ 0 h 3541711"/>
              <a:gd name="connsiteX4" fmla="*/ 2193507 w 5706388"/>
              <a:gd name="connsiteY4" fmla="*/ 3541711 h 3541711"/>
              <a:gd name="connsiteX5" fmla="*/ 0 w 5706388"/>
              <a:gd name="connsiteY5" fmla="*/ 3534887 h 35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6388" h="3541711">
                <a:moveTo>
                  <a:pt x="0" y="3534887"/>
                </a:moveTo>
                <a:cubicBezTo>
                  <a:pt x="4549" y="2397574"/>
                  <a:pt x="9099" y="1260260"/>
                  <a:pt x="13648" y="122947"/>
                </a:cubicBezTo>
                <a:lnTo>
                  <a:pt x="169180" y="0"/>
                </a:lnTo>
                <a:lnTo>
                  <a:pt x="5706388" y="0"/>
                </a:lnTo>
                <a:lnTo>
                  <a:pt x="2193507" y="3541711"/>
                </a:lnTo>
                <a:lnTo>
                  <a:pt x="0" y="3534887"/>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6518539" y="4461584"/>
            <a:ext cx="4921694"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518542" y="5766346"/>
            <a:ext cx="4921695"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ight Triangle 12"/>
          <p:cNvSpPr/>
          <p:nvPr/>
        </p:nvSpPr>
        <p:spPr>
          <a:xfrm flipH="1">
            <a:off x="11488740" y="5392742"/>
            <a:ext cx="272978"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5" name="Parallelogram 14"/>
          <p:cNvSpPr/>
          <p:nvPr/>
        </p:nvSpPr>
        <p:spPr>
          <a:xfrm flipH="1">
            <a:off x="-22998" y="-3175"/>
            <a:ext cx="10200460" cy="4306661"/>
          </a:xfrm>
          <a:custGeom>
            <a:avLst/>
            <a:gdLst>
              <a:gd name="connsiteX0" fmla="*/ 0 w 9115036"/>
              <a:gd name="connsiteY0" fmla="*/ 4306661 h 4306661"/>
              <a:gd name="connsiteX1" fmla="*/ 4271605 w 9115036"/>
              <a:gd name="connsiteY1" fmla="*/ 0 h 4306661"/>
              <a:gd name="connsiteX2" fmla="*/ 9115036 w 9115036"/>
              <a:gd name="connsiteY2" fmla="*/ 0 h 4306661"/>
              <a:gd name="connsiteX3" fmla="*/ 4843431 w 9115036"/>
              <a:gd name="connsiteY3" fmla="*/ 4306661 h 4306661"/>
              <a:gd name="connsiteX4" fmla="*/ 0 w 9115036"/>
              <a:gd name="connsiteY4" fmla="*/ 4306661 h 4306661"/>
              <a:gd name="connsiteX0" fmla="*/ 0 w 9115036"/>
              <a:gd name="connsiteY0" fmla="*/ 4306661 h 4306661"/>
              <a:gd name="connsiteX1" fmla="*/ 4271605 w 9115036"/>
              <a:gd name="connsiteY1" fmla="*/ 0 h 4306661"/>
              <a:gd name="connsiteX2" fmla="*/ 9115036 w 9115036"/>
              <a:gd name="connsiteY2" fmla="*/ 0 h 4306661"/>
              <a:gd name="connsiteX3" fmla="*/ 7652338 w 9115036"/>
              <a:gd name="connsiteY3" fmla="*/ 1478292 h 4306661"/>
              <a:gd name="connsiteX4" fmla="*/ 4843431 w 9115036"/>
              <a:gd name="connsiteY4" fmla="*/ 4306661 h 4306661"/>
              <a:gd name="connsiteX5" fmla="*/ 0 w 9115036"/>
              <a:gd name="connsiteY5" fmla="*/ 4306661 h 4306661"/>
              <a:gd name="connsiteX0" fmla="*/ 0 w 9115036"/>
              <a:gd name="connsiteY0" fmla="*/ 4306661 h 4306661"/>
              <a:gd name="connsiteX1" fmla="*/ 4271605 w 9115036"/>
              <a:gd name="connsiteY1" fmla="*/ 0 h 4306661"/>
              <a:gd name="connsiteX2" fmla="*/ 7643711 w 9115036"/>
              <a:gd name="connsiteY2" fmla="*/ 3175 h 4306661"/>
              <a:gd name="connsiteX3" fmla="*/ 9115036 w 9115036"/>
              <a:gd name="connsiteY3" fmla="*/ 0 h 4306661"/>
              <a:gd name="connsiteX4" fmla="*/ 7652338 w 9115036"/>
              <a:gd name="connsiteY4" fmla="*/ 1478292 h 4306661"/>
              <a:gd name="connsiteX5" fmla="*/ 4843431 w 9115036"/>
              <a:gd name="connsiteY5" fmla="*/ 4306661 h 4306661"/>
              <a:gd name="connsiteX6" fmla="*/ 0 w 9115036"/>
              <a:gd name="connsiteY6" fmla="*/ 4306661 h 4306661"/>
              <a:gd name="connsiteX0" fmla="*/ 0 w 7652338"/>
              <a:gd name="connsiteY0" fmla="*/ 4306661 h 4306661"/>
              <a:gd name="connsiteX1" fmla="*/ 4271605 w 7652338"/>
              <a:gd name="connsiteY1" fmla="*/ 0 h 4306661"/>
              <a:gd name="connsiteX2" fmla="*/ 7643711 w 7652338"/>
              <a:gd name="connsiteY2" fmla="*/ 3175 h 4306661"/>
              <a:gd name="connsiteX3" fmla="*/ 7652338 w 7652338"/>
              <a:gd name="connsiteY3" fmla="*/ 1478292 h 4306661"/>
              <a:gd name="connsiteX4" fmla="*/ 4843431 w 7652338"/>
              <a:gd name="connsiteY4" fmla="*/ 4306661 h 4306661"/>
              <a:gd name="connsiteX5" fmla="*/ 0 w 7652338"/>
              <a:gd name="connsiteY5" fmla="*/ 4306661 h 430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2338" h="4306661">
                <a:moveTo>
                  <a:pt x="0" y="4306661"/>
                </a:moveTo>
                <a:lnTo>
                  <a:pt x="4271605" y="0"/>
                </a:lnTo>
                <a:lnTo>
                  <a:pt x="7643711" y="3175"/>
                </a:lnTo>
                <a:cubicBezTo>
                  <a:pt x="7646587" y="494881"/>
                  <a:pt x="7649462" y="986586"/>
                  <a:pt x="7652338" y="1478292"/>
                </a:cubicBezTo>
                <a:lnTo>
                  <a:pt x="4843431" y="4306661"/>
                </a:lnTo>
                <a:lnTo>
                  <a:pt x="0" y="430666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a:spLocks/>
          </p:cNvSpPr>
          <p:nvPr/>
        </p:nvSpPr>
        <p:spPr>
          <a:xfrm>
            <a:off x="3110274" y="4982820"/>
            <a:ext cx="3266778" cy="187518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8" name="Parallelogram 17"/>
          <p:cNvSpPr>
            <a:spLocks/>
          </p:cNvSpPr>
          <p:nvPr/>
        </p:nvSpPr>
        <p:spPr>
          <a:xfrm>
            <a:off x="-35329" y="3316292"/>
            <a:ext cx="7606536" cy="3541711"/>
          </a:xfrm>
          <a:custGeom>
            <a:avLst/>
            <a:gdLst>
              <a:gd name="connsiteX0" fmla="*/ 0 w 9050089"/>
              <a:gd name="connsiteY0" fmla="*/ 3541711 h 3541711"/>
              <a:gd name="connsiteX1" fmla="*/ 3512881 w 9050089"/>
              <a:gd name="connsiteY1" fmla="*/ 0 h 3541711"/>
              <a:gd name="connsiteX2" fmla="*/ 9050089 w 9050089"/>
              <a:gd name="connsiteY2" fmla="*/ 0 h 3541711"/>
              <a:gd name="connsiteX3" fmla="*/ 5537208 w 9050089"/>
              <a:gd name="connsiteY3" fmla="*/ 3541711 h 3541711"/>
              <a:gd name="connsiteX4" fmla="*/ 0 w 9050089"/>
              <a:gd name="connsiteY4"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0 w 9050089"/>
              <a:gd name="connsiteY5"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3343701 w 9050089"/>
              <a:gd name="connsiteY5" fmla="*/ 3534887 h 3541711"/>
              <a:gd name="connsiteX6" fmla="*/ 0 w 9050089"/>
              <a:gd name="connsiteY6" fmla="*/ 3541711 h 3541711"/>
              <a:gd name="connsiteX0" fmla="*/ 0 w 5706388"/>
              <a:gd name="connsiteY0" fmla="*/ 3534887 h 3541711"/>
              <a:gd name="connsiteX1" fmla="*/ 13648 w 5706388"/>
              <a:gd name="connsiteY1" fmla="*/ 122947 h 3541711"/>
              <a:gd name="connsiteX2" fmla="*/ 169180 w 5706388"/>
              <a:gd name="connsiteY2" fmla="*/ 0 h 3541711"/>
              <a:gd name="connsiteX3" fmla="*/ 5706388 w 5706388"/>
              <a:gd name="connsiteY3" fmla="*/ 0 h 3541711"/>
              <a:gd name="connsiteX4" fmla="*/ 2193507 w 5706388"/>
              <a:gd name="connsiteY4" fmla="*/ 3541711 h 3541711"/>
              <a:gd name="connsiteX5" fmla="*/ 0 w 5706388"/>
              <a:gd name="connsiteY5" fmla="*/ 3534887 h 35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6388" h="3541711">
                <a:moveTo>
                  <a:pt x="0" y="3534887"/>
                </a:moveTo>
                <a:cubicBezTo>
                  <a:pt x="4549" y="2397574"/>
                  <a:pt x="9099" y="1260260"/>
                  <a:pt x="13648" y="122947"/>
                </a:cubicBezTo>
                <a:lnTo>
                  <a:pt x="169180" y="0"/>
                </a:lnTo>
                <a:lnTo>
                  <a:pt x="5706388" y="0"/>
                </a:lnTo>
                <a:lnTo>
                  <a:pt x="2193507" y="3541711"/>
                </a:lnTo>
                <a:lnTo>
                  <a:pt x="0" y="3534887"/>
                </a:lnTo>
                <a:close/>
              </a:path>
            </a:pathLst>
          </a:custGeom>
          <a:solidFill>
            <a:srgbClr val="00AAB5">
              <a:alpha val="4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904042371"/>
      </p:ext>
    </p:extLst>
  </p:cSld>
  <p:clrMapOvr>
    <a:masterClrMapping/>
  </p:clrMapOvr>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Section 02">
    <p:spTree>
      <p:nvGrpSpPr>
        <p:cNvPr id="1" name=""/>
        <p:cNvGrpSpPr/>
        <p:nvPr/>
      </p:nvGrpSpPr>
      <p:grpSpPr>
        <a:xfrm>
          <a:off x="0" y="0"/>
          <a:ext cx="0" cy="0"/>
          <a:chOff x="0" y="0"/>
          <a:chExt cx="0" cy="0"/>
        </a:xfrm>
      </p:grpSpPr>
      <p:sp>
        <p:nvSpPr>
          <p:cNvPr id="3" name="Parallelogram 2"/>
          <p:cNvSpPr/>
          <p:nvPr/>
        </p:nvSpPr>
        <p:spPr>
          <a:xfrm flipH="1">
            <a:off x="1606553"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p:nvSpPr>
        <p:spPr>
          <a:xfrm>
            <a:off x="156305" y="-13648"/>
            <a:ext cx="12032520" cy="4891001"/>
          </a:xfrm>
          <a:custGeom>
            <a:avLst/>
            <a:gdLst>
              <a:gd name="connsiteX0" fmla="*/ 0 w 12618720"/>
              <a:gd name="connsiteY0" fmla="*/ 4877353 h 4877353"/>
              <a:gd name="connsiteX1" fmla="*/ 4895350 w 12618720"/>
              <a:gd name="connsiteY1" fmla="*/ 0 h 4877353"/>
              <a:gd name="connsiteX2" fmla="*/ 12618720 w 12618720"/>
              <a:gd name="connsiteY2" fmla="*/ 0 h 4877353"/>
              <a:gd name="connsiteX3" fmla="*/ 7723370 w 12618720"/>
              <a:gd name="connsiteY3" fmla="*/ 4877353 h 4877353"/>
              <a:gd name="connsiteX4" fmla="*/ 0 w 12618720"/>
              <a:gd name="connsiteY4" fmla="*/ 4877353 h 4877353"/>
              <a:gd name="connsiteX0" fmla="*/ 0 w 12618720"/>
              <a:gd name="connsiteY0" fmla="*/ 4877353 h 4877353"/>
              <a:gd name="connsiteX1" fmla="*/ 4895350 w 12618720"/>
              <a:gd name="connsiteY1" fmla="*/ 0 h 4877353"/>
              <a:gd name="connsiteX2" fmla="*/ 12618720 w 12618720"/>
              <a:gd name="connsiteY2" fmla="*/ 0 h 4877353"/>
              <a:gd name="connsiteX3" fmla="*/ 9026741 w 12618720"/>
              <a:gd name="connsiteY3" fmla="*/ 3575713 h 4877353"/>
              <a:gd name="connsiteX4" fmla="*/ 7723370 w 12618720"/>
              <a:gd name="connsiteY4" fmla="*/ 4877353 h 4877353"/>
              <a:gd name="connsiteX5" fmla="*/ 0 w 12618720"/>
              <a:gd name="connsiteY5" fmla="*/ 4877353 h 4877353"/>
              <a:gd name="connsiteX0" fmla="*/ 0 w 12618720"/>
              <a:gd name="connsiteY0" fmla="*/ 4891001 h 4891001"/>
              <a:gd name="connsiteX1" fmla="*/ 4895350 w 12618720"/>
              <a:gd name="connsiteY1" fmla="*/ 13648 h 4891001"/>
              <a:gd name="connsiteX2" fmla="*/ 9026741 w 12618720"/>
              <a:gd name="connsiteY2" fmla="*/ 0 h 4891001"/>
              <a:gd name="connsiteX3" fmla="*/ 12618720 w 12618720"/>
              <a:gd name="connsiteY3" fmla="*/ 13648 h 4891001"/>
              <a:gd name="connsiteX4" fmla="*/ 9026741 w 12618720"/>
              <a:gd name="connsiteY4" fmla="*/ 3589361 h 4891001"/>
              <a:gd name="connsiteX5" fmla="*/ 7723370 w 12618720"/>
              <a:gd name="connsiteY5" fmla="*/ 4891001 h 4891001"/>
              <a:gd name="connsiteX6" fmla="*/ 0 w 12618720"/>
              <a:gd name="connsiteY6" fmla="*/ 4891001 h 4891001"/>
              <a:gd name="connsiteX0" fmla="*/ 0 w 9026741"/>
              <a:gd name="connsiteY0" fmla="*/ 4891001 h 4891001"/>
              <a:gd name="connsiteX1" fmla="*/ 4895350 w 9026741"/>
              <a:gd name="connsiteY1" fmla="*/ 13648 h 4891001"/>
              <a:gd name="connsiteX2" fmla="*/ 9026741 w 9026741"/>
              <a:gd name="connsiteY2" fmla="*/ 0 h 4891001"/>
              <a:gd name="connsiteX3" fmla="*/ 9026741 w 9026741"/>
              <a:gd name="connsiteY3" fmla="*/ 3589361 h 4891001"/>
              <a:gd name="connsiteX4" fmla="*/ 7723370 w 9026741"/>
              <a:gd name="connsiteY4" fmla="*/ 4891001 h 4891001"/>
              <a:gd name="connsiteX5" fmla="*/ 0 w 9026741"/>
              <a:gd name="connsiteY5" fmla="*/ 4891001 h 489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6741" h="4891001">
                <a:moveTo>
                  <a:pt x="0" y="4891001"/>
                </a:moveTo>
                <a:lnTo>
                  <a:pt x="4895350" y="13648"/>
                </a:lnTo>
                <a:lnTo>
                  <a:pt x="9026741" y="0"/>
                </a:lnTo>
                <a:lnTo>
                  <a:pt x="9026741" y="3589361"/>
                </a:lnTo>
                <a:lnTo>
                  <a:pt x="7723370" y="4891001"/>
                </a:lnTo>
                <a:lnTo>
                  <a:pt x="0" y="489100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rgbClr val="FFFFFF"/>
              </a:solidFill>
            </a:endParaRPr>
          </a:p>
        </p:txBody>
      </p:sp>
      <p:sp>
        <p:nvSpPr>
          <p:cNvPr id="5" name="Parallelogram 4"/>
          <p:cNvSpPr/>
          <p:nvPr/>
        </p:nvSpPr>
        <p:spPr>
          <a:xfrm flipH="1">
            <a:off x="1606553" y="4694238"/>
            <a:ext cx="6608763" cy="1460500"/>
          </a:xfrm>
          <a:prstGeom prst="parallelogram">
            <a:avLst>
              <a:gd name="adj" fmla="val 99186"/>
            </a:avLst>
          </a:prstGeom>
          <a:solidFill>
            <a:srgbClr val="A6CE39">
              <a:alpha val="4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p:nvSpPr>
        <p:spPr>
          <a:xfrm flipH="1">
            <a:off x="7546976"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p:nvSpPr>
        <p:spPr>
          <a:xfrm flipH="1">
            <a:off x="9693390" y="3965823"/>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4457766" y="2541290"/>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396428" y="344925"/>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7195866"/>
      </p:ext>
    </p:extLst>
  </p:cSld>
  <p:clrMapOvr>
    <a:masterClrMapping/>
  </p:clrMapOvr>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09"/>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5755" y="1381123"/>
            <a:ext cx="11457496" cy="49377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991236108"/>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65757" y="1777919"/>
            <a:ext cx="5484971"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777919"/>
            <a:ext cx="5484971"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65757"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7"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22099270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09"/>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165425723"/>
      </p:ext>
    </p:extLst>
  </p:cSld>
  <p:clrMapOvr>
    <a:masterClrMapping/>
  </p:clrMapOvr>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409605"/>
      </p:ext>
    </p:extLst>
  </p:cSld>
  <p:clrMapOvr>
    <a:masterClrMapping/>
  </p:clrMapOvr>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a:p>
        </p:txBody>
      </p:sp>
      <p:sp>
        <p:nvSpPr>
          <p:cNvPr id="3" name="Content Placeholder 2"/>
          <p:cNvSpPr>
            <a:spLocks noGrp="1"/>
          </p:cNvSpPr>
          <p:nvPr>
            <p:ph idx="1"/>
          </p:nvPr>
        </p:nvSpPr>
        <p:spPr>
          <a:xfrm>
            <a:off x="365757" y="1381123"/>
            <a:ext cx="5484971"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381123"/>
            <a:ext cx="5484971"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9563719"/>
      </p:ext>
    </p:extLst>
  </p:cSld>
  <p:clrMapOvr>
    <a:masterClrMapping/>
  </p:clrMapOvr>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65757" y="1777919"/>
            <a:ext cx="5484971"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777919"/>
            <a:ext cx="5484971"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65757"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7"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905113808"/>
      </p:ext>
    </p:extLst>
  </p:cSld>
  <p:clrMapOvr>
    <a:masterClrMapping/>
  </p:clrMapOvr>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72" y="1381123"/>
            <a:ext cx="7313295"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65758"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00884087"/>
      </p:ext>
    </p:extLst>
  </p:cSld>
  <p:clrMapOvr>
    <a:masterClrMapping/>
  </p:clrMapOvr>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cSld name="Title and Content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0767737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2"/>
          <p:cNvSpPr/>
          <p:nvPr userDrawn="1"/>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pic>
        <p:nvPicPr>
          <p:cNvPr id="13"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73198" y="3"/>
            <a:ext cx="11915627"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rallelogram 12"/>
          <p:cNvSpPr/>
          <p:nvPr userDrawn="1"/>
        </p:nvSpPr>
        <p:spPr>
          <a:xfrm>
            <a:off x="-3276" y="3328592"/>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15" name="Right Triangle 14"/>
          <p:cNvSpPr/>
          <p:nvPr userDrawn="1"/>
        </p:nvSpPr>
        <p:spPr>
          <a:xfrm flipH="1">
            <a:off x="11488740" y="5392742"/>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6" name="Picture 12"/>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9030423"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arallelogram 16"/>
          <p:cNvSpPr/>
          <p:nvPr userDrawn="1"/>
        </p:nvSpPr>
        <p:spPr>
          <a:xfrm flipH="1">
            <a:off x="1405628" y="2190409"/>
            <a:ext cx="2406265" cy="901931"/>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Tree>
    <p:extLst>
      <p:ext uri="{BB962C8B-B14F-4D97-AF65-F5344CB8AC3E}">
        <p14:creationId xmlns:p14="http://schemas.microsoft.com/office/powerpoint/2010/main" val="585346736"/>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3173" y="2271715"/>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3227"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816"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userDrawn="1"/>
        </p:nvSpPr>
        <p:spPr>
          <a:xfrm>
            <a:off x="-3173" y="2271715"/>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4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13" y="3776395"/>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396428" y="344925"/>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9478115"/>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09"/>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5755" y="1381123"/>
            <a:ext cx="11457496" cy="49377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443898254"/>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09"/>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284493781"/>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72" y="1381123"/>
            <a:ext cx="7313295"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65775"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03423822"/>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715800"/>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a:p>
        </p:txBody>
      </p:sp>
      <p:sp>
        <p:nvSpPr>
          <p:cNvPr id="3" name="Content Placeholder 2"/>
          <p:cNvSpPr>
            <a:spLocks noGrp="1"/>
          </p:cNvSpPr>
          <p:nvPr>
            <p:ph idx="1"/>
          </p:nvPr>
        </p:nvSpPr>
        <p:spPr>
          <a:xfrm>
            <a:off x="365757" y="1381123"/>
            <a:ext cx="5484971"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381123"/>
            <a:ext cx="5484971"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33550241"/>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65757" y="1777919"/>
            <a:ext cx="5484971"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777919"/>
            <a:ext cx="5484971"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65757"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7"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83335042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72" y="1381123"/>
            <a:ext cx="7313295"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65758"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8825233"/>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8"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p:nvSpPr>
        <p:spPr>
          <a:xfrm flipH="1">
            <a:off x="1405627" y="2190407"/>
            <a:ext cx="2406265" cy="901931"/>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12" name="Picture 13"/>
          <p:cNvPicPr>
            <a:picLocks noChangeAspect="1"/>
          </p:cNvPicPr>
          <p:nvPr/>
        </p:nvPicPr>
        <p:blipFill rotWithShape="1">
          <a:blip r:embed="rId2" cstate="email">
            <a:extLst>
              <a:ext uri="{28A0092B-C50C-407E-A947-70E740481C1C}">
                <a14:useLocalDpi xmlns:a14="http://schemas.microsoft.com/office/drawing/2010/main"/>
              </a:ext>
            </a:extLst>
          </a:blip>
          <a:stretch/>
        </p:blipFill>
        <p:spPr bwMode="auto">
          <a:xfrm>
            <a:off x="273198" y="0"/>
            <a:ext cx="11915627" cy="3584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5" name="Right Triangle 14"/>
          <p:cNvSpPr/>
          <p:nvPr/>
        </p:nvSpPr>
        <p:spPr>
          <a:xfrm flipH="1">
            <a:off x="11488739" y="5392740"/>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6"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249870"/>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8" y="1"/>
            <a:ext cx="11915627"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15" name="Right Triangle 14"/>
          <p:cNvSpPr/>
          <p:nvPr/>
        </p:nvSpPr>
        <p:spPr>
          <a:xfrm flipH="1">
            <a:off x="11488739" y="5392740"/>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6"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arallelogram 16"/>
          <p:cNvSpPr/>
          <p:nvPr/>
        </p:nvSpPr>
        <p:spPr>
          <a:xfrm flipH="1">
            <a:off x="1405627" y="2190407"/>
            <a:ext cx="2406265" cy="901931"/>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Tree>
    <p:extLst>
      <p:ext uri="{BB962C8B-B14F-4D97-AF65-F5344CB8AC3E}">
        <p14:creationId xmlns:p14="http://schemas.microsoft.com/office/powerpoint/2010/main" val="3755025787"/>
      </p:ext>
    </p:extLst>
  </p:cSld>
  <p:clrMapOvr>
    <a:masterClrMapping/>
  </p:clrMapOvr>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itle" preserve="1">
  <p:cSld name="Cover 02 Image Jason">
    <p:spTree>
      <p:nvGrpSpPr>
        <p:cNvPr id="1" name=""/>
        <p:cNvGrpSpPr/>
        <p:nvPr/>
      </p:nvGrpSpPr>
      <p:grpSpPr>
        <a:xfrm>
          <a:off x="0" y="0"/>
          <a:ext cx="0" cy="0"/>
          <a:chOff x="0" y="0"/>
          <a:chExt cx="0" cy="0"/>
        </a:xfrm>
      </p:grpSpPr>
      <p:sp>
        <p:nvSpPr>
          <p:cNvPr id="10" name="Parallelogram 12"/>
          <p:cNvSpPr/>
          <p:nvPr userDrawn="1"/>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8" y="1"/>
            <a:ext cx="11915627"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arallelogram 12"/>
          <p:cNvSpPr/>
          <p:nvPr userDrawn="1"/>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6"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arallelogram 16"/>
          <p:cNvSpPr/>
          <p:nvPr/>
        </p:nvSpPr>
        <p:spPr>
          <a:xfrm flipH="1">
            <a:off x="1405627" y="2190407"/>
            <a:ext cx="2406265" cy="901931"/>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2" name="Title 1"/>
          <p:cNvSpPr>
            <a:spLocks noGrp="1"/>
          </p:cNvSpPr>
          <p:nvPr>
            <p:ph type="ctrTitle"/>
          </p:nvPr>
        </p:nvSpPr>
        <p:spPr>
          <a:xfrm>
            <a:off x="711015" y="4114800"/>
            <a:ext cx="10729219"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11016" y="5006253"/>
            <a:ext cx="10729219"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Right Triangle 14"/>
          <p:cNvSpPr/>
          <p:nvPr/>
        </p:nvSpPr>
        <p:spPr>
          <a:xfrm flipH="1">
            <a:off x="11488739" y="4636599"/>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1295818174"/>
      </p:ext>
    </p:extLst>
  </p:cSld>
  <p:clrMapOvr>
    <a:masterClrMapping/>
  </p:clrMapOvr>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7" name="Parallelogram 12"/>
          <p:cNvSpPr/>
          <p:nvPr userDrawn="1"/>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9"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8" y="1672"/>
            <a:ext cx="11915627"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arallelogram 12"/>
          <p:cNvSpPr/>
          <p:nvPr userDrawn="1"/>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1" name="Right Triangle 20"/>
          <p:cNvSpPr/>
          <p:nvPr/>
        </p:nvSpPr>
        <p:spPr>
          <a:xfrm flipH="1">
            <a:off x="11488739" y="5392740"/>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22"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arallelogram 22"/>
          <p:cNvSpPr/>
          <p:nvPr/>
        </p:nvSpPr>
        <p:spPr>
          <a:xfrm flipH="1">
            <a:off x="1405627" y="2190407"/>
            <a:ext cx="2406265" cy="901931"/>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Tree>
    <p:extLst>
      <p:ext uri="{BB962C8B-B14F-4D97-AF65-F5344CB8AC3E}">
        <p14:creationId xmlns:p14="http://schemas.microsoft.com/office/powerpoint/2010/main" val="228767392"/>
      </p:ext>
    </p:extLst>
  </p:cSld>
  <p:clrMapOvr>
    <a:masterClrMapping/>
  </p:clrMapOvr>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p:nvSpPr>
        <p:spPr>
          <a:xfrm flipH="1">
            <a:off x="1405627" y="2190407"/>
            <a:ext cx="2406265" cy="901931"/>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8" y="1672"/>
            <a:ext cx="11915627"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5"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Triangle 15"/>
          <p:cNvSpPr/>
          <p:nvPr/>
        </p:nvSpPr>
        <p:spPr>
          <a:xfrm flipH="1">
            <a:off x="11488739" y="5392740"/>
            <a:ext cx="272978"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3739588881"/>
      </p:ext>
    </p:extLst>
  </p:cSld>
  <p:clrMapOvr>
    <a:masterClrMapping/>
  </p:clrMapOvr>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p:nvSpPr>
        <p:spPr>
          <a:xfrm flipH="1">
            <a:off x="1405627" y="2190407"/>
            <a:ext cx="2406265" cy="901931"/>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9" y="1672"/>
            <a:ext cx="11915625"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5"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Triangle 15"/>
          <p:cNvSpPr/>
          <p:nvPr/>
        </p:nvSpPr>
        <p:spPr>
          <a:xfrm flipH="1">
            <a:off x="11488739" y="5392740"/>
            <a:ext cx="272978"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1296952785"/>
      </p:ext>
    </p:extLst>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cSld name="Cover 01 Image">
    <p:spTree>
      <p:nvGrpSpPr>
        <p:cNvPr id="1" name=""/>
        <p:cNvGrpSpPr/>
        <p:nvPr/>
      </p:nvGrpSpPr>
      <p:grpSpPr>
        <a:xfrm>
          <a:off x="0" y="0"/>
          <a:ext cx="0" cy="0"/>
          <a:chOff x="0" y="0"/>
          <a:chExt cx="0" cy="0"/>
        </a:xfrm>
      </p:grpSpPr>
      <p:sp>
        <p:nvSpPr>
          <p:cNvPr id="4" name="Parallelogram 12"/>
          <p:cNvSpPr/>
          <p:nvPr userDrawn="1"/>
        </p:nvSpPr>
        <p:spPr>
          <a:xfrm>
            <a:off x="-4232" y="3328988"/>
            <a:ext cx="8453882" cy="3529012"/>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1405101" y="2190750"/>
            <a:ext cx="2406024" cy="9017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6"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2981" y="0"/>
            <a:ext cx="11915845"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arallelogram 12"/>
          <p:cNvSpPr/>
          <p:nvPr userDrawn="1"/>
        </p:nvSpPr>
        <p:spPr>
          <a:xfrm>
            <a:off x="-4232" y="3328988"/>
            <a:ext cx="8453882" cy="3529012"/>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88392" y="5392767"/>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29485"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56005234"/>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p:nvSpPr>
        <p:spPr>
          <a:xfrm flipH="1">
            <a:off x="1405627" y="2190407"/>
            <a:ext cx="2406265" cy="901931"/>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13"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73199" y="1672"/>
            <a:ext cx="11915625" cy="35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arallelogram 12"/>
          <p:cNvSpPr/>
          <p:nvPr/>
        </p:nvSpPr>
        <p:spPr>
          <a:xfrm>
            <a:off x="-3276" y="3328590"/>
            <a:ext cx="8452810" cy="3529411"/>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15" name="Picture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042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Triangle 15"/>
          <p:cNvSpPr/>
          <p:nvPr/>
        </p:nvSpPr>
        <p:spPr>
          <a:xfrm flipH="1">
            <a:off x="11488739" y="5392740"/>
            <a:ext cx="272978"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2068942926"/>
      </p:ext>
    </p:extLst>
  </p:cSld>
  <p:clrMapOvr>
    <a:masterClrMapping/>
  </p:clrMapOvr>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18" name="Parallelogram 17"/>
          <p:cNvSpPr/>
          <p:nvPr/>
        </p:nvSpPr>
        <p:spPr>
          <a:xfrm>
            <a:off x="-12695" y="3326918"/>
            <a:ext cx="8465507" cy="3531083"/>
          </a:xfrm>
          <a:custGeom>
            <a:avLst/>
            <a:gdLst>
              <a:gd name="connsiteX0" fmla="*/ 0 w 9389259"/>
              <a:gd name="connsiteY0" fmla="*/ 3531083 h 3531083"/>
              <a:gd name="connsiteX1" fmla="*/ 3397008 w 9389259"/>
              <a:gd name="connsiteY1" fmla="*/ 0 h 3531083"/>
              <a:gd name="connsiteX2" fmla="*/ 9389259 w 9389259"/>
              <a:gd name="connsiteY2" fmla="*/ 0 h 3531083"/>
              <a:gd name="connsiteX3" fmla="*/ 5992251 w 9389259"/>
              <a:gd name="connsiteY3" fmla="*/ 3531083 h 3531083"/>
              <a:gd name="connsiteX4" fmla="*/ 0 w 9389259"/>
              <a:gd name="connsiteY4" fmla="*/ 3531083 h 3531083"/>
              <a:gd name="connsiteX0" fmla="*/ 0 w 9389259"/>
              <a:gd name="connsiteY0" fmla="*/ 3531083 h 3531083"/>
              <a:gd name="connsiteX1" fmla="*/ 3397008 w 9389259"/>
              <a:gd name="connsiteY1" fmla="*/ 0 h 3531083"/>
              <a:gd name="connsiteX2" fmla="*/ 9389259 w 9389259"/>
              <a:gd name="connsiteY2" fmla="*/ 0 h 3531083"/>
              <a:gd name="connsiteX3" fmla="*/ 5992251 w 9389259"/>
              <a:gd name="connsiteY3" fmla="*/ 3531083 h 3531083"/>
              <a:gd name="connsiteX4" fmla="*/ 3038475 w 9389259"/>
              <a:gd name="connsiteY4" fmla="*/ 3531083 h 3531083"/>
              <a:gd name="connsiteX5" fmla="*/ 0 w 9389259"/>
              <a:gd name="connsiteY5" fmla="*/ 3531083 h 3531083"/>
              <a:gd name="connsiteX0" fmla="*/ 0 w 9389259"/>
              <a:gd name="connsiteY0" fmla="*/ 3531083 h 3531083"/>
              <a:gd name="connsiteX1" fmla="*/ 3038475 w 9389259"/>
              <a:gd name="connsiteY1" fmla="*/ 359258 h 3531083"/>
              <a:gd name="connsiteX2" fmla="*/ 3397008 w 9389259"/>
              <a:gd name="connsiteY2" fmla="*/ 0 h 3531083"/>
              <a:gd name="connsiteX3" fmla="*/ 9389259 w 9389259"/>
              <a:gd name="connsiteY3" fmla="*/ 0 h 3531083"/>
              <a:gd name="connsiteX4" fmla="*/ 5992251 w 9389259"/>
              <a:gd name="connsiteY4" fmla="*/ 3531083 h 3531083"/>
              <a:gd name="connsiteX5" fmla="*/ 3038475 w 9389259"/>
              <a:gd name="connsiteY5" fmla="*/ 3531083 h 3531083"/>
              <a:gd name="connsiteX6" fmla="*/ 0 w 9389259"/>
              <a:gd name="connsiteY6" fmla="*/ 3531083 h 3531083"/>
              <a:gd name="connsiteX0" fmla="*/ 0 w 6350784"/>
              <a:gd name="connsiteY0" fmla="*/ 3531083 h 3531083"/>
              <a:gd name="connsiteX1" fmla="*/ 0 w 6350784"/>
              <a:gd name="connsiteY1" fmla="*/ 359258 h 3531083"/>
              <a:gd name="connsiteX2" fmla="*/ 358533 w 6350784"/>
              <a:gd name="connsiteY2" fmla="*/ 0 h 3531083"/>
              <a:gd name="connsiteX3" fmla="*/ 6350784 w 6350784"/>
              <a:gd name="connsiteY3" fmla="*/ 0 h 3531083"/>
              <a:gd name="connsiteX4" fmla="*/ 2953776 w 6350784"/>
              <a:gd name="connsiteY4" fmla="*/ 3531083 h 3531083"/>
              <a:gd name="connsiteX5" fmla="*/ 0 w 6350784"/>
              <a:gd name="connsiteY5" fmla="*/ 3531083 h 353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0784" h="3531083">
                <a:moveTo>
                  <a:pt x="0" y="3531083"/>
                </a:moveTo>
                <a:lnTo>
                  <a:pt x="0" y="359258"/>
                </a:lnTo>
                <a:lnTo>
                  <a:pt x="358533" y="0"/>
                </a:lnTo>
                <a:lnTo>
                  <a:pt x="6350784" y="0"/>
                </a:lnTo>
                <a:lnTo>
                  <a:pt x="2953776" y="3531083"/>
                </a:lnTo>
                <a:lnTo>
                  <a:pt x="0" y="3531083"/>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p:nvSpPr>
        <p:spPr>
          <a:xfrm flipH="1">
            <a:off x="276474" y="-1"/>
            <a:ext cx="11457496" cy="3581349"/>
          </a:xfrm>
          <a:prstGeom prst="parallelogram">
            <a:avLst>
              <a:gd name="adj" fmla="val 9895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25" name="Parallelogram 17"/>
          <p:cNvSpPr/>
          <p:nvPr/>
        </p:nvSpPr>
        <p:spPr>
          <a:xfrm>
            <a:off x="-12695" y="3326918"/>
            <a:ext cx="8465507" cy="3531083"/>
          </a:xfrm>
          <a:custGeom>
            <a:avLst/>
            <a:gdLst>
              <a:gd name="connsiteX0" fmla="*/ 0 w 9389259"/>
              <a:gd name="connsiteY0" fmla="*/ 3531083 h 3531083"/>
              <a:gd name="connsiteX1" fmla="*/ 3397008 w 9389259"/>
              <a:gd name="connsiteY1" fmla="*/ 0 h 3531083"/>
              <a:gd name="connsiteX2" fmla="*/ 9389259 w 9389259"/>
              <a:gd name="connsiteY2" fmla="*/ 0 h 3531083"/>
              <a:gd name="connsiteX3" fmla="*/ 5992251 w 9389259"/>
              <a:gd name="connsiteY3" fmla="*/ 3531083 h 3531083"/>
              <a:gd name="connsiteX4" fmla="*/ 0 w 9389259"/>
              <a:gd name="connsiteY4" fmla="*/ 3531083 h 3531083"/>
              <a:gd name="connsiteX0" fmla="*/ 0 w 9389259"/>
              <a:gd name="connsiteY0" fmla="*/ 3531083 h 3531083"/>
              <a:gd name="connsiteX1" fmla="*/ 3397008 w 9389259"/>
              <a:gd name="connsiteY1" fmla="*/ 0 h 3531083"/>
              <a:gd name="connsiteX2" fmla="*/ 9389259 w 9389259"/>
              <a:gd name="connsiteY2" fmla="*/ 0 h 3531083"/>
              <a:gd name="connsiteX3" fmla="*/ 5992251 w 9389259"/>
              <a:gd name="connsiteY3" fmla="*/ 3531083 h 3531083"/>
              <a:gd name="connsiteX4" fmla="*/ 3038475 w 9389259"/>
              <a:gd name="connsiteY4" fmla="*/ 3531083 h 3531083"/>
              <a:gd name="connsiteX5" fmla="*/ 0 w 9389259"/>
              <a:gd name="connsiteY5" fmla="*/ 3531083 h 3531083"/>
              <a:gd name="connsiteX0" fmla="*/ 0 w 9389259"/>
              <a:gd name="connsiteY0" fmla="*/ 3531083 h 3531083"/>
              <a:gd name="connsiteX1" fmla="*/ 3038475 w 9389259"/>
              <a:gd name="connsiteY1" fmla="*/ 359258 h 3531083"/>
              <a:gd name="connsiteX2" fmla="*/ 3397008 w 9389259"/>
              <a:gd name="connsiteY2" fmla="*/ 0 h 3531083"/>
              <a:gd name="connsiteX3" fmla="*/ 9389259 w 9389259"/>
              <a:gd name="connsiteY3" fmla="*/ 0 h 3531083"/>
              <a:gd name="connsiteX4" fmla="*/ 5992251 w 9389259"/>
              <a:gd name="connsiteY4" fmla="*/ 3531083 h 3531083"/>
              <a:gd name="connsiteX5" fmla="*/ 3038475 w 9389259"/>
              <a:gd name="connsiteY5" fmla="*/ 3531083 h 3531083"/>
              <a:gd name="connsiteX6" fmla="*/ 0 w 9389259"/>
              <a:gd name="connsiteY6" fmla="*/ 3531083 h 3531083"/>
              <a:gd name="connsiteX0" fmla="*/ 0 w 6350784"/>
              <a:gd name="connsiteY0" fmla="*/ 3531083 h 3531083"/>
              <a:gd name="connsiteX1" fmla="*/ 0 w 6350784"/>
              <a:gd name="connsiteY1" fmla="*/ 359258 h 3531083"/>
              <a:gd name="connsiteX2" fmla="*/ 358533 w 6350784"/>
              <a:gd name="connsiteY2" fmla="*/ 0 h 3531083"/>
              <a:gd name="connsiteX3" fmla="*/ 6350784 w 6350784"/>
              <a:gd name="connsiteY3" fmla="*/ 0 h 3531083"/>
              <a:gd name="connsiteX4" fmla="*/ 2953776 w 6350784"/>
              <a:gd name="connsiteY4" fmla="*/ 3531083 h 3531083"/>
              <a:gd name="connsiteX5" fmla="*/ 0 w 6350784"/>
              <a:gd name="connsiteY5" fmla="*/ 3531083 h 353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0784" h="3531083">
                <a:moveTo>
                  <a:pt x="0" y="3531083"/>
                </a:moveTo>
                <a:lnTo>
                  <a:pt x="0" y="359258"/>
                </a:lnTo>
                <a:lnTo>
                  <a:pt x="358533" y="0"/>
                </a:lnTo>
                <a:lnTo>
                  <a:pt x="6350784" y="0"/>
                </a:lnTo>
                <a:lnTo>
                  <a:pt x="2953776" y="3531083"/>
                </a:lnTo>
                <a:lnTo>
                  <a:pt x="0" y="3531083"/>
                </a:lnTo>
                <a:close/>
              </a:path>
            </a:pathLst>
          </a:custGeom>
          <a:solidFill>
            <a:schemeClr val="accent5">
              <a:alpha val="4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7" name="Parallelogram 6"/>
          <p:cNvSpPr/>
          <p:nvPr/>
        </p:nvSpPr>
        <p:spPr>
          <a:xfrm flipH="1">
            <a:off x="1485082" y="2236591"/>
            <a:ext cx="2315877" cy="854075"/>
          </a:xfrm>
          <a:prstGeom prst="parallelogram">
            <a:avLst>
              <a:gd name="adj" fmla="val 100463"/>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p:nvSpPr>
        <p:spPr>
          <a:xfrm flipH="1">
            <a:off x="-29125862"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p:nvSpPr>
        <p:spPr>
          <a:xfrm flipH="1">
            <a:off x="12188825" y="5903915"/>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6907002" y="4318635"/>
            <a:ext cx="4533232"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907004" y="5766346"/>
            <a:ext cx="4533231"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6"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3042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ight Triangle 16"/>
          <p:cNvSpPr/>
          <p:nvPr/>
        </p:nvSpPr>
        <p:spPr>
          <a:xfrm flipH="1">
            <a:off x="11488739" y="5392740"/>
            <a:ext cx="272978"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Tree>
    <p:extLst>
      <p:ext uri="{BB962C8B-B14F-4D97-AF65-F5344CB8AC3E}">
        <p14:creationId xmlns:p14="http://schemas.microsoft.com/office/powerpoint/2010/main" val="7399409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15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15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Section 01">
    <p:spTree>
      <p:nvGrpSpPr>
        <p:cNvPr id="1" name=""/>
        <p:cNvGrpSpPr/>
        <p:nvPr/>
      </p:nvGrpSpPr>
      <p:grpSpPr>
        <a:xfrm>
          <a:off x="0" y="0"/>
          <a:ext cx="0" cy="0"/>
          <a:chOff x="0" y="0"/>
          <a:chExt cx="0" cy="0"/>
        </a:xfrm>
      </p:grpSpPr>
      <p:sp>
        <p:nvSpPr>
          <p:cNvPr id="3" name="Parallelogram 9"/>
          <p:cNvSpPr/>
          <p:nvPr/>
        </p:nvSpPr>
        <p:spPr>
          <a:xfrm>
            <a:off x="-3174" y="2271714"/>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p:nvSpPr>
        <p:spPr>
          <a:xfrm flipH="1">
            <a:off x="403226"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p:nvSpPr>
        <p:spPr>
          <a:xfrm flipH="1">
            <a:off x="6246815" y="1425577"/>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p:nvSpPr>
        <p:spPr>
          <a:xfrm>
            <a:off x="-3174" y="2271714"/>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4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p:nvSpPr>
        <p:spPr>
          <a:xfrm flipH="1">
            <a:off x="7881939"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11" y="3776393"/>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396427" y="344925"/>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055806"/>
      </p:ext>
    </p:extLst>
  </p:cSld>
  <p:clrMapOvr>
    <a:masterClrMapping/>
  </p:clrMapOvr>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19" name="Parallelogram 17"/>
          <p:cNvSpPr>
            <a:spLocks/>
          </p:cNvSpPr>
          <p:nvPr/>
        </p:nvSpPr>
        <p:spPr>
          <a:xfrm>
            <a:off x="-35329" y="3316290"/>
            <a:ext cx="7606536" cy="3541711"/>
          </a:xfrm>
          <a:custGeom>
            <a:avLst/>
            <a:gdLst>
              <a:gd name="connsiteX0" fmla="*/ 0 w 9050089"/>
              <a:gd name="connsiteY0" fmla="*/ 3541711 h 3541711"/>
              <a:gd name="connsiteX1" fmla="*/ 3512881 w 9050089"/>
              <a:gd name="connsiteY1" fmla="*/ 0 h 3541711"/>
              <a:gd name="connsiteX2" fmla="*/ 9050089 w 9050089"/>
              <a:gd name="connsiteY2" fmla="*/ 0 h 3541711"/>
              <a:gd name="connsiteX3" fmla="*/ 5537208 w 9050089"/>
              <a:gd name="connsiteY3" fmla="*/ 3541711 h 3541711"/>
              <a:gd name="connsiteX4" fmla="*/ 0 w 9050089"/>
              <a:gd name="connsiteY4"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0 w 9050089"/>
              <a:gd name="connsiteY5"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3343701 w 9050089"/>
              <a:gd name="connsiteY5" fmla="*/ 3534887 h 3541711"/>
              <a:gd name="connsiteX6" fmla="*/ 0 w 9050089"/>
              <a:gd name="connsiteY6" fmla="*/ 3541711 h 3541711"/>
              <a:gd name="connsiteX0" fmla="*/ 0 w 5706388"/>
              <a:gd name="connsiteY0" fmla="*/ 3534887 h 3541711"/>
              <a:gd name="connsiteX1" fmla="*/ 13648 w 5706388"/>
              <a:gd name="connsiteY1" fmla="*/ 122947 h 3541711"/>
              <a:gd name="connsiteX2" fmla="*/ 169180 w 5706388"/>
              <a:gd name="connsiteY2" fmla="*/ 0 h 3541711"/>
              <a:gd name="connsiteX3" fmla="*/ 5706388 w 5706388"/>
              <a:gd name="connsiteY3" fmla="*/ 0 h 3541711"/>
              <a:gd name="connsiteX4" fmla="*/ 2193507 w 5706388"/>
              <a:gd name="connsiteY4" fmla="*/ 3541711 h 3541711"/>
              <a:gd name="connsiteX5" fmla="*/ 0 w 5706388"/>
              <a:gd name="connsiteY5" fmla="*/ 3534887 h 35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6388" h="3541711">
                <a:moveTo>
                  <a:pt x="0" y="3534887"/>
                </a:moveTo>
                <a:cubicBezTo>
                  <a:pt x="4549" y="2397574"/>
                  <a:pt x="9099" y="1260260"/>
                  <a:pt x="13648" y="122947"/>
                </a:cubicBezTo>
                <a:lnTo>
                  <a:pt x="169180" y="0"/>
                </a:lnTo>
                <a:lnTo>
                  <a:pt x="5706388" y="0"/>
                </a:lnTo>
                <a:lnTo>
                  <a:pt x="2193507" y="3541711"/>
                </a:lnTo>
                <a:lnTo>
                  <a:pt x="0" y="3534887"/>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6518539" y="4461582"/>
            <a:ext cx="4921694"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518540" y="5766346"/>
            <a:ext cx="4921695"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3042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ight Triangle 12"/>
          <p:cNvSpPr/>
          <p:nvPr/>
        </p:nvSpPr>
        <p:spPr>
          <a:xfrm flipH="1">
            <a:off x="11488739" y="5392740"/>
            <a:ext cx="272978"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5" name="Parallelogram 14"/>
          <p:cNvSpPr/>
          <p:nvPr/>
        </p:nvSpPr>
        <p:spPr>
          <a:xfrm flipH="1">
            <a:off x="-22998" y="-3175"/>
            <a:ext cx="10200460" cy="4306661"/>
          </a:xfrm>
          <a:custGeom>
            <a:avLst/>
            <a:gdLst>
              <a:gd name="connsiteX0" fmla="*/ 0 w 9115036"/>
              <a:gd name="connsiteY0" fmla="*/ 4306661 h 4306661"/>
              <a:gd name="connsiteX1" fmla="*/ 4271605 w 9115036"/>
              <a:gd name="connsiteY1" fmla="*/ 0 h 4306661"/>
              <a:gd name="connsiteX2" fmla="*/ 9115036 w 9115036"/>
              <a:gd name="connsiteY2" fmla="*/ 0 h 4306661"/>
              <a:gd name="connsiteX3" fmla="*/ 4843431 w 9115036"/>
              <a:gd name="connsiteY3" fmla="*/ 4306661 h 4306661"/>
              <a:gd name="connsiteX4" fmla="*/ 0 w 9115036"/>
              <a:gd name="connsiteY4" fmla="*/ 4306661 h 4306661"/>
              <a:gd name="connsiteX0" fmla="*/ 0 w 9115036"/>
              <a:gd name="connsiteY0" fmla="*/ 4306661 h 4306661"/>
              <a:gd name="connsiteX1" fmla="*/ 4271605 w 9115036"/>
              <a:gd name="connsiteY1" fmla="*/ 0 h 4306661"/>
              <a:gd name="connsiteX2" fmla="*/ 9115036 w 9115036"/>
              <a:gd name="connsiteY2" fmla="*/ 0 h 4306661"/>
              <a:gd name="connsiteX3" fmla="*/ 7652338 w 9115036"/>
              <a:gd name="connsiteY3" fmla="*/ 1478292 h 4306661"/>
              <a:gd name="connsiteX4" fmla="*/ 4843431 w 9115036"/>
              <a:gd name="connsiteY4" fmla="*/ 4306661 h 4306661"/>
              <a:gd name="connsiteX5" fmla="*/ 0 w 9115036"/>
              <a:gd name="connsiteY5" fmla="*/ 4306661 h 4306661"/>
              <a:gd name="connsiteX0" fmla="*/ 0 w 9115036"/>
              <a:gd name="connsiteY0" fmla="*/ 4306661 h 4306661"/>
              <a:gd name="connsiteX1" fmla="*/ 4271605 w 9115036"/>
              <a:gd name="connsiteY1" fmla="*/ 0 h 4306661"/>
              <a:gd name="connsiteX2" fmla="*/ 7643711 w 9115036"/>
              <a:gd name="connsiteY2" fmla="*/ 3175 h 4306661"/>
              <a:gd name="connsiteX3" fmla="*/ 9115036 w 9115036"/>
              <a:gd name="connsiteY3" fmla="*/ 0 h 4306661"/>
              <a:gd name="connsiteX4" fmla="*/ 7652338 w 9115036"/>
              <a:gd name="connsiteY4" fmla="*/ 1478292 h 4306661"/>
              <a:gd name="connsiteX5" fmla="*/ 4843431 w 9115036"/>
              <a:gd name="connsiteY5" fmla="*/ 4306661 h 4306661"/>
              <a:gd name="connsiteX6" fmla="*/ 0 w 9115036"/>
              <a:gd name="connsiteY6" fmla="*/ 4306661 h 4306661"/>
              <a:gd name="connsiteX0" fmla="*/ 0 w 7652338"/>
              <a:gd name="connsiteY0" fmla="*/ 4306661 h 4306661"/>
              <a:gd name="connsiteX1" fmla="*/ 4271605 w 7652338"/>
              <a:gd name="connsiteY1" fmla="*/ 0 h 4306661"/>
              <a:gd name="connsiteX2" fmla="*/ 7643711 w 7652338"/>
              <a:gd name="connsiteY2" fmla="*/ 3175 h 4306661"/>
              <a:gd name="connsiteX3" fmla="*/ 7652338 w 7652338"/>
              <a:gd name="connsiteY3" fmla="*/ 1478292 h 4306661"/>
              <a:gd name="connsiteX4" fmla="*/ 4843431 w 7652338"/>
              <a:gd name="connsiteY4" fmla="*/ 4306661 h 4306661"/>
              <a:gd name="connsiteX5" fmla="*/ 0 w 7652338"/>
              <a:gd name="connsiteY5" fmla="*/ 4306661 h 430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2338" h="4306661">
                <a:moveTo>
                  <a:pt x="0" y="4306661"/>
                </a:moveTo>
                <a:lnTo>
                  <a:pt x="4271605" y="0"/>
                </a:lnTo>
                <a:lnTo>
                  <a:pt x="7643711" y="3175"/>
                </a:lnTo>
                <a:cubicBezTo>
                  <a:pt x="7646587" y="494881"/>
                  <a:pt x="7649462" y="986586"/>
                  <a:pt x="7652338" y="1478292"/>
                </a:cubicBezTo>
                <a:lnTo>
                  <a:pt x="4843431" y="4306661"/>
                </a:lnTo>
                <a:lnTo>
                  <a:pt x="0" y="430666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a:spLocks/>
          </p:cNvSpPr>
          <p:nvPr/>
        </p:nvSpPr>
        <p:spPr>
          <a:xfrm>
            <a:off x="3110274" y="4982818"/>
            <a:ext cx="3266778" cy="187518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8" name="Parallelogram 17"/>
          <p:cNvSpPr>
            <a:spLocks/>
          </p:cNvSpPr>
          <p:nvPr/>
        </p:nvSpPr>
        <p:spPr>
          <a:xfrm>
            <a:off x="-35329" y="3316290"/>
            <a:ext cx="7606536" cy="3541711"/>
          </a:xfrm>
          <a:custGeom>
            <a:avLst/>
            <a:gdLst>
              <a:gd name="connsiteX0" fmla="*/ 0 w 9050089"/>
              <a:gd name="connsiteY0" fmla="*/ 3541711 h 3541711"/>
              <a:gd name="connsiteX1" fmla="*/ 3512881 w 9050089"/>
              <a:gd name="connsiteY1" fmla="*/ 0 h 3541711"/>
              <a:gd name="connsiteX2" fmla="*/ 9050089 w 9050089"/>
              <a:gd name="connsiteY2" fmla="*/ 0 h 3541711"/>
              <a:gd name="connsiteX3" fmla="*/ 5537208 w 9050089"/>
              <a:gd name="connsiteY3" fmla="*/ 3541711 h 3541711"/>
              <a:gd name="connsiteX4" fmla="*/ 0 w 9050089"/>
              <a:gd name="connsiteY4"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0 w 9050089"/>
              <a:gd name="connsiteY5"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3343701 w 9050089"/>
              <a:gd name="connsiteY5" fmla="*/ 3534887 h 3541711"/>
              <a:gd name="connsiteX6" fmla="*/ 0 w 9050089"/>
              <a:gd name="connsiteY6" fmla="*/ 3541711 h 3541711"/>
              <a:gd name="connsiteX0" fmla="*/ 0 w 5706388"/>
              <a:gd name="connsiteY0" fmla="*/ 3534887 h 3541711"/>
              <a:gd name="connsiteX1" fmla="*/ 13648 w 5706388"/>
              <a:gd name="connsiteY1" fmla="*/ 122947 h 3541711"/>
              <a:gd name="connsiteX2" fmla="*/ 169180 w 5706388"/>
              <a:gd name="connsiteY2" fmla="*/ 0 h 3541711"/>
              <a:gd name="connsiteX3" fmla="*/ 5706388 w 5706388"/>
              <a:gd name="connsiteY3" fmla="*/ 0 h 3541711"/>
              <a:gd name="connsiteX4" fmla="*/ 2193507 w 5706388"/>
              <a:gd name="connsiteY4" fmla="*/ 3541711 h 3541711"/>
              <a:gd name="connsiteX5" fmla="*/ 0 w 5706388"/>
              <a:gd name="connsiteY5" fmla="*/ 3534887 h 35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6388" h="3541711">
                <a:moveTo>
                  <a:pt x="0" y="3534887"/>
                </a:moveTo>
                <a:cubicBezTo>
                  <a:pt x="4549" y="2397574"/>
                  <a:pt x="9099" y="1260260"/>
                  <a:pt x="13648" y="122947"/>
                </a:cubicBezTo>
                <a:lnTo>
                  <a:pt x="169180" y="0"/>
                </a:lnTo>
                <a:lnTo>
                  <a:pt x="5706388" y="0"/>
                </a:lnTo>
                <a:lnTo>
                  <a:pt x="2193507" y="3541711"/>
                </a:lnTo>
                <a:lnTo>
                  <a:pt x="0" y="3534887"/>
                </a:lnTo>
                <a:close/>
              </a:path>
            </a:pathLst>
          </a:custGeom>
          <a:solidFill>
            <a:srgbClr val="00AAB5">
              <a:alpha val="4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792802246"/>
      </p:ext>
    </p:extLst>
  </p:cSld>
  <p:clrMapOvr>
    <a:masterClrMapping/>
  </p:clrMapOvr>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Section 02">
    <p:spTree>
      <p:nvGrpSpPr>
        <p:cNvPr id="1" name=""/>
        <p:cNvGrpSpPr/>
        <p:nvPr/>
      </p:nvGrpSpPr>
      <p:grpSpPr>
        <a:xfrm>
          <a:off x="0" y="0"/>
          <a:ext cx="0" cy="0"/>
          <a:chOff x="0" y="0"/>
          <a:chExt cx="0" cy="0"/>
        </a:xfrm>
      </p:grpSpPr>
      <p:sp>
        <p:nvSpPr>
          <p:cNvPr id="3" name="Parallelogram 2"/>
          <p:cNvSpPr/>
          <p:nvPr/>
        </p:nvSpPr>
        <p:spPr>
          <a:xfrm flipH="1">
            <a:off x="1606551"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p:nvSpPr>
        <p:spPr>
          <a:xfrm>
            <a:off x="156305" y="-13648"/>
            <a:ext cx="12032520" cy="4891001"/>
          </a:xfrm>
          <a:custGeom>
            <a:avLst/>
            <a:gdLst>
              <a:gd name="connsiteX0" fmla="*/ 0 w 12618720"/>
              <a:gd name="connsiteY0" fmla="*/ 4877353 h 4877353"/>
              <a:gd name="connsiteX1" fmla="*/ 4895350 w 12618720"/>
              <a:gd name="connsiteY1" fmla="*/ 0 h 4877353"/>
              <a:gd name="connsiteX2" fmla="*/ 12618720 w 12618720"/>
              <a:gd name="connsiteY2" fmla="*/ 0 h 4877353"/>
              <a:gd name="connsiteX3" fmla="*/ 7723370 w 12618720"/>
              <a:gd name="connsiteY3" fmla="*/ 4877353 h 4877353"/>
              <a:gd name="connsiteX4" fmla="*/ 0 w 12618720"/>
              <a:gd name="connsiteY4" fmla="*/ 4877353 h 4877353"/>
              <a:gd name="connsiteX0" fmla="*/ 0 w 12618720"/>
              <a:gd name="connsiteY0" fmla="*/ 4877353 h 4877353"/>
              <a:gd name="connsiteX1" fmla="*/ 4895350 w 12618720"/>
              <a:gd name="connsiteY1" fmla="*/ 0 h 4877353"/>
              <a:gd name="connsiteX2" fmla="*/ 12618720 w 12618720"/>
              <a:gd name="connsiteY2" fmla="*/ 0 h 4877353"/>
              <a:gd name="connsiteX3" fmla="*/ 9026741 w 12618720"/>
              <a:gd name="connsiteY3" fmla="*/ 3575713 h 4877353"/>
              <a:gd name="connsiteX4" fmla="*/ 7723370 w 12618720"/>
              <a:gd name="connsiteY4" fmla="*/ 4877353 h 4877353"/>
              <a:gd name="connsiteX5" fmla="*/ 0 w 12618720"/>
              <a:gd name="connsiteY5" fmla="*/ 4877353 h 4877353"/>
              <a:gd name="connsiteX0" fmla="*/ 0 w 12618720"/>
              <a:gd name="connsiteY0" fmla="*/ 4891001 h 4891001"/>
              <a:gd name="connsiteX1" fmla="*/ 4895350 w 12618720"/>
              <a:gd name="connsiteY1" fmla="*/ 13648 h 4891001"/>
              <a:gd name="connsiteX2" fmla="*/ 9026741 w 12618720"/>
              <a:gd name="connsiteY2" fmla="*/ 0 h 4891001"/>
              <a:gd name="connsiteX3" fmla="*/ 12618720 w 12618720"/>
              <a:gd name="connsiteY3" fmla="*/ 13648 h 4891001"/>
              <a:gd name="connsiteX4" fmla="*/ 9026741 w 12618720"/>
              <a:gd name="connsiteY4" fmla="*/ 3589361 h 4891001"/>
              <a:gd name="connsiteX5" fmla="*/ 7723370 w 12618720"/>
              <a:gd name="connsiteY5" fmla="*/ 4891001 h 4891001"/>
              <a:gd name="connsiteX6" fmla="*/ 0 w 12618720"/>
              <a:gd name="connsiteY6" fmla="*/ 4891001 h 4891001"/>
              <a:gd name="connsiteX0" fmla="*/ 0 w 9026741"/>
              <a:gd name="connsiteY0" fmla="*/ 4891001 h 4891001"/>
              <a:gd name="connsiteX1" fmla="*/ 4895350 w 9026741"/>
              <a:gd name="connsiteY1" fmla="*/ 13648 h 4891001"/>
              <a:gd name="connsiteX2" fmla="*/ 9026741 w 9026741"/>
              <a:gd name="connsiteY2" fmla="*/ 0 h 4891001"/>
              <a:gd name="connsiteX3" fmla="*/ 9026741 w 9026741"/>
              <a:gd name="connsiteY3" fmla="*/ 3589361 h 4891001"/>
              <a:gd name="connsiteX4" fmla="*/ 7723370 w 9026741"/>
              <a:gd name="connsiteY4" fmla="*/ 4891001 h 4891001"/>
              <a:gd name="connsiteX5" fmla="*/ 0 w 9026741"/>
              <a:gd name="connsiteY5" fmla="*/ 4891001 h 489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6741" h="4891001">
                <a:moveTo>
                  <a:pt x="0" y="4891001"/>
                </a:moveTo>
                <a:lnTo>
                  <a:pt x="4895350" y="13648"/>
                </a:lnTo>
                <a:lnTo>
                  <a:pt x="9026741" y="0"/>
                </a:lnTo>
                <a:lnTo>
                  <a:pt x="9026741" y="3589361"/>
                </a:lnTo>
                <a:lnTo>
                  <a:pt x="7723370" y="4891001"/>
                </a:lnTo>
                <a:lnTo>
                  <a:pt x="0" y="4891001"/>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rgbClr val="FFFFFF"/>
              </a:solidFill>
            </a:endParaRPr>
          </a:p>
        </p:txBody>
      </p:sp>
      <p:sp>
        <p:nvSpPr>
          <p:cNvPr id="5" name="Parallelogram 4"/>
          <p:cNvSpPr/>
          <p:nvPr/>
        </p:nvSpPr>
        <p:spPr>
          <a:xfrm flipH="1">
            <a:off x="1606551" y="4694238"/>
            <a:ext cx="6608763" cy="1460500"/>
          </a:xfrm>
          <a:prstGeom prst="parallelogram">
            <a:avLst>
              <a:gd name="adj" fmla="val 99186"/>
            </a:avLst>
          </a:prstGeom>
          <a:solidFill>
            <a:srgbClr val="A6CE39">
              <a:alpha val="4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p:nvSpPr>
        <p:spPr>
          <a:xfrm flipH="1">
            <a:off x="7546975"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p:nvSpPr>
        <p:spPr>
          <a:xfrm flipH="1">
            <a:off x="9693390" y="3965821"/>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4457765" y="2541290"/>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396427" y="344925"/>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702669"/>
      </p:ext>
    </p:extLst>
  </p:cSld>
  <p:clrMapOvr>
    <a:masterClrMapping/>
  </p:clrMapOvr>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07"/>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5755" y="1381123"/>
            <a:ext cx="11457496" cy="49377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085688073"/>
      </p:ext>
    </p:extLst>
  </p:cSld>
  <p:clrMapOvr>
    <a:masterClrMapping/>
  </p:clrMapOvr>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07"/>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48582659"/>
      </p:ext>
    </p:extLst>
  </p:cSld>
  <p:clrMapOvr>
    <a:masterClrMapping/>
  </p:clrMapOvr>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075530"/>
      </p:ext>
    </p:extLst>
  </p:cSld>
  <p:clrMapOvr>
    <a:masterClrMapping/>
  </p:clrMapOvr>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a:p>
        </p:txBody>
      </p:sp>
      <p:sp>
        <p:nvSpPr>
          <p:cNvPr id="3" name="Content Placeholder 2"/>
          <p:cNvSpPr>
            <a:spLocks noGrp="1"/>
          </p:cNvSpPr>
          <p:nvPr>
            <p:ph idx="1"/>
          </p:nvPr>
        </p:nvSpPr>
        <p:spPr>
          <a:xfrm>
            <a:off x="365756" y="1381123"/>
            <a:ext cx="5484971"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381123"/>
            <a:ext cx="5484971"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78633752"/>
      </p:ext>
    </p:extLst>
  </p:cSld>
  <p:clrMapOvr>
    <a:masterClrMapping/>
  </p:clrMapOvr>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65756" y="1777919"/>
            <a:ext cx="5484971"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777919"/>
            <a:ext cx="5484971"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65756"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7"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519574062"/>
      </p:ext>
    </p:extLst>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Not Animated">
    <p:spTree>
      <p:nvGrpSpPr>
        <p:cNvPr id="1" name=""/>
        <p:cNvGrpSpPr/>
        <p:nvPr/>
      </p:nvGrpSpPr>
      <p:grpSpPr>
        <a:xfrm>
          <a:off x="0" y="0"/>
          <a:ext cx="0" cy="0"/>
          <a:chOff x="0" y="0"/>
          <a:chExt cx="0" cy="0"/>
        </a:xfrm>
      </p:grpSpPr>
      <p:pic>
        <p:nvPicPr>
          <p:cNvPr id="4"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42124" y="341313"/>
            <a:ext cx="2613403"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Triangle 4"/>
          <p:cNvSpPr/>
          <p:nvPr userDrawn="1"/>
        </p:nvSpPr>
        <p:spPr>
          <a:xfrm flipH="1">
            <a:off x="11488392" y="4033838"/>
            <a:ext cx="272978"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6" name="Parallelogram 5"/>
          <p:cNvSpPr/>
          <p:nvPr userDrawn="1"/>
        </p:nvSpPr>
        <p:spPr>
          <a:xfrm>
            <a:off x="3832286" y="5292725"/>
            <a:ext cx="5372816" cy="965200"/>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7" name="Parallelogram 6"/>
          <p:cNvSpPr/>
          <p:nvPr userDrawn="1"/>
        </p:nvSpPr>
        <p:spPr>
          <a:xfrm>
            <a:off x="2714993" y="4919663"/>
            <a:ext cx="3802659" cy="855662"/>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8" name="Parallelogram 7"/>
          <p:cNvSpPr/>
          <p:nvPr userDrawn="1"/>
        </p:nvSpPr>
        <p:spPr>
          <a:xfrm>
            <a:off x="3832286" y="5292725"/>
            <a:ext cx="5372816" cy="965200"/>
          </a:xfrm>
          <a:prstGeom prst="parallelogram">
            <a:avLst>
              <a:gd name="adj" fmla="val 99186"/>
            </a:avLst>
          </a:pr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0" name="Title 1"/>
          <p:cNvSpPr>
            <a:spLocks noGrp="1"/>
          </p:cNvSpPr>
          <p:nvPr>
            <p:ph type="ctrTitle"/>
          </p:nvPr>
        </p:nvSpPr>
        <p:spPr>
          <a:xfrm>
            <a:off x="6518539" y="3102685"/>
            <a:ext cx="4921694" cy="1228655"/>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21" name="Subtitle 2"/>
          <p:cNvSpPr>
            <a:spLocks noGrp="1"/>
          </p:cNvSpPr>
          <p:nvPr>
            <p:ph type="subTitle" idx="1"/>
          </p:nvPr>
        </p:nvSpPr>
        <p:spPr>
          <a:xfrm>
            <a:off x="6518556" y="4407446"/>
            <a:ext cx="4921695"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90406479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72" y="1381123"/>
            <a:ext cx="7313295"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65756"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70118150"/>
      </p:ext>
    </p:extLst>
  </p:cSld>
  <p:clrMapOvr>
    <a:masterClrMapping/>
  </p:clrMapOvr>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Title and Content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27544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Right Triangle 2"/>
          <p:cNvSpPr/>
          <p:nvPr userDrawn="1"/>
        </p:nvSpPr>
        <p:spPr>
          <a:xfrm flipH="1">
            <a:off x="9693942" y="3965575"/>
            <a:ext cx="205263" cy="204788"/>
          </a:xfrm>
          <a:prstGeom prst="rtTriangl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black"/>
              </a:solidFill>
            </a:endParaRPr>
          </a:p>
        </p:txBody>
      </p:sp>
      <p:sp>
        <p:nvSpPr>
          <p:cNvPr id="4" name="Parallelogram 3"/>
          <p:cNvSpPr/>
          <p:nvPr userDrawn="1"/>
        </p:nvSpPr>
        <p:spPr>
          <a:xfrm>
            <a:off x="5848960" y="4452963"/>
            <a:ext cx="5370701" cy="966787"/>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5" name="Parallelogram 4"/>
          <p:cNvSpPr/>
          <p:nvPr userDrawn="1"/>
        </p:nvSpPr>
        <p:spPr>
          <a:xfrm>
            <a:off x="10180632" y="5038725"/>
            <a:ext cx="1320456" cy="3810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6" name="Picture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92245" y="350838"/>
            <a:ext cx="159978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4457781" y="2541290"/>
            <a:ext cx="5134475" cy="1841409"/>
          </a:xfrm>
        </p:spPr>
        <p:txBody>
          <a:bodyPr tIns="0"/>
          <a:lstStyle>
            <a:lvl1pPr algn="r">
              <a:defRPr sz="6600" b="0" cap="none" baseline="0">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9425519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20"/>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5755" y="1381123"/>
            <a:ext cx="11457496" cy="49377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73519345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Parallelogram 9"/>
          <p:cNvSpPr/>
          <p:nvPr userDrawn="1"/>
        </p:nvSpPr>
        <p:spPr>
          <a:xfrm flipH="1">
            <a:off x="1469025" y="195899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Tree>
    <p:extLst>
      <p:ext uri="{BB962C8B-B14F-4D97-AF65-F5344CB8AC3E}">
        <p14:creationId xmlns:p14="http://schemas.microsoft.com/office/powerpoint/2010/main" val="220222868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5598" y="306720"/>
            <a:ext cx="10238613" cy="474345"/>
          </a:xfrm>
        </p:spPr>
        <p:txBody>
          <a:bodyPr/>
          <a:lstStyle>
            <a:lvl1pPr>
              <a:defRPr baseline="0">
                <a:solidFill>
                  <a:schemeClr val="tx1"/>
                </a:solidFill>
              </a:defRPr>
            </a:lvl1pPr>
          </a:lstStyle>
          <a:p>
            <a:r>
              <a:rPr lang="en-US" smtClean="0"/>
              <a:t>Click to edit Master title style</a:t>
            </a:r>
            <a:endParaRPr lang="en-US" dirty="0"/>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17785159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1528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a:p>
        </p:txBody>
      </p:sp>
      <p:sp>
        <p:nvSpPr>
          <p:cNvPr id="3" name="Content Placeholder 2"/>
          <p:cNvSpPr>
            <a:spLocks noGrp="1"/>
          </p:cNvSpPr>
          <p:nvPr>
            <p:ph idx="1"/>
          </p:nvPr>
        </p:nvSpPr>
        <p:spPr>
          <a:xfrm>
            <a:off x="365757" y="1381123"/>
            <a:ext cx="5484971"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381123"/>
            <a:ext cx="5484971"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3996606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65757" y="1777919"/>
            <a:ext cx="5484971"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7" y="1777919"/>
            <a:ext cx="5484971"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65757"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7" y="1287463"/>
            <a:ext cx="5484971"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29859316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5598" y="306388"/>
            <a:ext cx="10238613"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72" y="1381123"/>
            <a:ext cx="7313295"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65755" y="752474"/>
            <a:ext cx="10238613"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65772"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9645355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Cover 01 Image">
    <p:spTree>
      <p:nvGrpSpPr>
        <p:cNvPr id="1" name=""/>
        <p:cNvGrpSpPr/>
        <p:nvPr/>
      </p:nvGrpSpPr>
      <p:grpSpPr>
        <a:xfrm>
          <a:off x="0" y="0"/>
          <a:ext cx="0" cy="0"/>
          <a:chOff x="0" y="0"/>
          <a:chExt cx="0" cy="0"/>
        </a:xfrm>
      </p:grpSpPr>
      <p:sp>
        <p:nvSpPr>
          <p:cNvPr id="4" name="Parallelogram 12"/>
          <p:cNvSpPr/>
          <p:nvPr userDrawn="1"/>
        </p:nvSpPr>
        <p:spPr>
          <a:xfrm>
            <a:off x="-4232" y="3328988"/>
            <a:ext cx="8453882" cy="3529012"/>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1405101" y="2190750"/>
            <a:ext cx="2406024" cy="9017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pic>
        <p:nvPicPr>
          <p:cNvPr id="6"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2981" y="0"/>
            <a:ext cx="11915845"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arallelogram 12"/>
          <p:cNvSpPr/>
          <p:nvPr userDrawn="1"/>
        </p:nvSpPr>
        <p:spPr>
          <a:xfrm>
            <a:off x="-4232" y="3328988"/>
            <a:ext cx="8453882" cy="3529012"/>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8260932"/>
              <a:gd name="connsiteY0" fmla="*/ 4291864 h 4292220"/>
              <a:gd name="connsiteX1" fmla="*/ 38 w 8260932"/>
              <a:gd name="connsiteY1" fmla="*/ 994331 h 4292220"/>
              <a:gd name="connsiteX2" fmla="*/ 548849 w 8260932"/>
              <a:gd name="connsiteY2" fmla="*/ 438981 h 4292220"/>
              <a:gd name="connsiteX3" fmla="*/ 985855 w 8260932"/>
              <a:gd name="connsiteY3" fmla="*/ 0 h 4292220"/>
              <a:gd name="connsiteX4" fmla="*/ 8260932 w 8260932"/>
              <a:gd name="connsiteY4" fmla="*/ 0 h 4292220"/>
              <a:gd name="connsiteX5" fmla="*/ 4003651 w 8260932"/>
              <a:gd name="connsiteY5" fmla="*/ 4292220 h 4292220"/>
              <a:gd name="connsiteX6" fmla="*/ 548849 w 8260932"/>
              <a:gd name="connsiteY6" fmla="*/ 4289231 h 4292220"/>
              <a:gd name="connsiteX7" fmla="*/ 0 w 8260932"/>
              <a:gd name="connsiteY7" fmla="*/ 4291864 h 4292220"/>
              <a:gd name="connsiteX0" fmla="*/ 0 w 8260932"/>
              <a:gd name="connsiteY0" fmla="*/ 4291864 h 4292220"/>
              <a:gd name="connsiteX1" fmla="*/ 548849 w 8260932"/>
              <a:gd name="connsiteY1" fmla="*/ 438981 h 4292220"/>
              <a:gd name="connsiteX2" fmla="*/ 985855 w 8260932"/>
              <a:gd name="connsiteY2" fmla="*/ 0 h 4292220"/>
              <a:gd name="connsiteX3" fmla="*/ 8260932 w 8260932"/>
              <a:gd name="connsiteY3" fmla="*/ 0 h 4292220"/>
              <a:gd name="connsiteX4" fmla="*/ 4003651 w 8260932"/>
              <a:gd name="connsiteY4" fmla="*/ 4292220 h 4292220"/>
              <a:gd name="connsiteX5" fmla="*/ 548849 w 8260932"/>
              <a:gd name="connsiteY5" fmla="*/ 4289231 h 4292220"/>
              <a:gd name="connsiteX6" fmla="*/ 0 w 8260932"/>
              <a:gd name="connsiteY6" fmla="*/ 4291864 h 4292220"/>
              <a:gd name="connsiteX0" fmla="*/ 0 w 7712083"/>
              <a:gd name="connsiteY0" fmla="*/ 4289231 h 4292220"/>
              <a:gd name="connsiteX1" fmla="*/ 0 w 7712083"/>
              <a:gd name="connsiteY1" fmla="*/ 438981 h 4292220"/>
              <a:gd name="connsiteX2" fmla="*/ 437006 w 7712083"/>
              <a:gd name="connsiteY2" fmla="*/ 0 h 4292220"/>
              <a:gd name="connsiteX3" fmla="*/ 7712083 w 7712083"/>
              <a:gd name="connsiteY3" fmla="*/ 0 h 4292220"/>
              <a:gd name="connsiteX4" fmla="*/ 3454802 w 7712083"/>
              <a:gd name="connsiteY4" fmla="*/ 4292220 h 4292220"/>
              <a:gd name="connsiteX5" fmla="*/ 0 w 7712083"/>
              <a:gd name="connsiteY5" fmla="*/ 4289231 h 42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083" h="4292220">
                <a:moveTo>
                  <a:pt x="0" y="4289231"/>
                </a:moveTo>
                <a:lnTo>
                  <a:pt x="0" y="438981"/>
                </a:lnTo>
                <a:lnTo>
                  <a:pt x="437006" y="0"/>
                </a:lnTo>
                <a:lnTo>
                  <a:pt x="7712083" y="0"/>
                </a:lnTo>
                <a:lnTo>
                  <a:pt x="3454802" y="4292220"/>
                </a:lnTo>
                <a:lnTo>
                  <a:pt x="0" y="4289231"/>
                </a:lnTo>
                <a:close/>
              </a:path>
            </a:pathLst>
          </a:custGeom>
          <a:solidFill>
            <a:srgbClr val="00AAB5">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88392" y="5392763"/>
            <a:ext cx="272978"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29482" y="341313"/>
            <a:ext cx="302604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26585305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ight Triangle 4"/>
          <p:cNvSpPr/>
          <p:nvPr userDrawn="1"/>
        </p:nvSpPr>
        <p:spPr>
          <a:xfrm flipH="1">
            <a:off x="11488408" y="5392763"/>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6"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arallelogram 7"/>
          <p:cNvSpPr/>
          <p:nvPr userDrawn="1"/>
        </p:nvSpPr>
        <p:spPr>
          <a:xfrm flipH="1">
            <a:off x="1468584" y="1958990"/>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42543989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55290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105764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47159144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Tree>
    <p:extLst>
      <p:ext uri="{BB962C8B-B14F-4D97-AF65-F5344CB8AC3E}">
        <p14:creationId xmlns:p14="http://schemas.microsoft.com/office/powerpoint/2010/main" val="2834561823"/>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6544417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1662981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1894" y="2811479"/>
            <a:ext cx="8595661"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6"/>
          <p:cNvSpPr/>
          <p:nvPr userDrawn="1"/>
        </p:nvSpPr>
        <p:spPr>
          <a:xfrm flipH="1">
            <a:off x="-12697" y="-14285"/>
            <a:ext cx="8246503" cy="398145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1894" y="2811479"/>
            <a:ext cx="8595661"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5074" y="3113092"/>
            <a:ext cx="1919317"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6213" y="-14288"/>
            <a:ext cx="28997129"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948"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42" y="2851150"/>
            <a:ext cx="11312753"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70034" y="-738188"/>
            <a:ext cx="10170051"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1130" y="3967163"/>
            <a:ext cx="8841130"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38"/>
            <a:ext cx="5679654"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2625" y="5395938"/>
            <a:ext cx="20314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294505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2117" y="2271729"/>
            <a:ext cx="12186708"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4179" y="744538"/>
            <a:ext cx="6608628"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773" y="1425579"/>
            <a:ext cx="1540532"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9"/>
          <p:cNvSpPr/>
          <p:nvPr userDrawn="1"/>
        </p:nvSpPr>
        <p:spPr>
          <a:xfrm>
            <a:off x="2117" y="2271729"/>
            <a:ext cx="12186708"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7882532" y="5200650"/>
            <a:ext cx="20314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8"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2645627" y="3776410"/>
            <a:ext cx="5134475" cy="1841409"/>
          </a:xfrm>
        </p:spPr>
        <p:txBody>
          <a:bodyPr tIns="0"/>
          <a:lstStyle>
            <a:lvl1pPr algn="r">
              <a:defRPr sz="6600" b="0" cap="none" baseline="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28556599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122" y="4708550"/>
            <a:ext cx="2973142"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6929" y="3336942"/>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4232" y="-3175"/>
            <a:ext cx="10182748"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2625" y="5395938"/>
            <a:ext cx="20314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97"/>
            <a:ext cx="3905959" cy="1228655"/>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33751389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132" y="4694238"/>
            <a:ext cx="6608628"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7548" y="15"/>
            <a:ext cx="12051277"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132" y="4694238"/>
            <a:ext cx="6608628"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084" y="5105400"/>
            <a:ext cx="1538417"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44" y="3951295"/>
            <a:ext cx="205264"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8"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2911441" y="2526758"/>
            <a:ext cx="5134475" cy="1841409"/>
          </a:xfrm>
        </p:spPr>
        <p:txBody>
          <a:bodyPr tIns="0"/>
          <a:lstStyle>
            <a:lvl1pPr algn="r">
              <a:defRPr sz="6600" b="0" cap="none" baseline="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4944859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426580952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23584482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56009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091621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Tree>
    <p:extLst>
      <p:ext uri="{BB962C8B-B14F-4D97-AF65-F5344CB8AC3E}">
        <p14:creationId xmlns:p14="http://schemas.microsoft.com/office/powerpoint/2010/main" val="384493268"/>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78593088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89"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62"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7884627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75"/>
            <a:ext cx="2844059" cy="365125"/>
          </a:xfrm>
          <a:prstGeom prst="rect">
            <a:avLst/>
          </a:prstGeom>
        </p:spPr>
        <p:txBody>
          <a:bodyPr/>
          <a:lstStyle>
            <a:lvl1pPr>
              <a:defRPr>
                <a:solidFill>
                  <a:prstClr val="black"/>
                </a:solidFill>
                <a:latin typeface="+mn-lt"/>
              </a:defRPr>
            </a:lvl1pPr>
          </a:lstStyle>
          <a:p>
            <a:pPr>
              <a:defRPr/>
            </a:pPr>
            <a:endParaRPr lang="en-US"/>
          </a:p>
        </p:txBody>
      </p:sp>
      <p:sp>
        <p:nvSpPr>
          <p:cNvPr id="5" name="Footer Placeholder 4"/>
          <p:cNvSpPr>
            <a:spLocks noGrp="1"/>
          </p:cNvSpPr>
          <p:nvPr>
            <p:ph type="ftr" sz="quarter" idx="11"/>
          </p:nvPr>
        </p:nvSpPr>
        <p:spPr>
          <a:xfrm>
            <a:off x="4164515" y="6356375"/>
            <a:ext cx="3859795" cy="365125"/>
          </a:xfrm>
          <a:prstGeom prst="rect">
            <a:avLst/>
          </a:prstGeom>
        </p:spPr>
        <p:txBody>
          <a:bodyPr/>
          <a:lstStyle>
            <a:lvl1pPr>
              <a:defRPr>
                <a:solidFill>
                  <a:prstClr val="black"/>
                </a:solidFill>
                <a:latin typeface="+mn-lt"/>
              </a:defRPr>
            </a:lvl1pPr>
          </a:lstStyle>
          <a:p>
            <a:pPr>
              <a:defRPr/>
            </a:pPr>
            <a:endParaRPr lang="en-US"/>
          </a:p>
        </p:txBody>
      </p:sp>
      <p:sp>
        <p:nvSpPr>
          <p:cNvPr id="6" name="Slide Number Placeholder 5"/>
          <p:cNvSpPr>
            <a:spLocks noGrp="1"/>
          </p:cNvSpPr>
          <p:nvPr>
            <p:ph type="sldNum" sz="quarter" idx="12"/>
          </p:nvPr>
        </p:nvSpPr>
        <p:spPr>
          <a:xfrm>
            <a:off x="8735326" y="6356375"/>
            <a:ext cx="2844059" cy="365125"/>
          </a:xfrm>
          <a:prstGeom prst="rect">
            <a:avLst/>
          </a:prstGeom>
        </p:spPr>
        <p:txBody>
          <a:bodyPr/>
          <a:lstStyle>
            <a:lvl1pPr>
              <a:defRPr>
                <a:solidFill>
                  <a:prstClr val="black"/>
                </a:solidFill>
                <a:latin typeface="+mn-lt"/>
              </a:defRPr>
            </a:lvl1pPr>
          </a:lstStyle>
          <a:p>
            <a:pPr>
              <a:defRPr/>
            </a:pPr>
            <a:fld id="{E6408940-2821-4EE1-8609-7F427024456E}" type="slidenum">
              <a:rPr lang="en-US"/>
              <a:pPr>
                <a:defRPr/>
              </a:pPr>
              <a:t>‹#›</a:t>
            </a:fld>
            <a:endParaRPr lang="en-US"/>
          </a:p>
        </p:txBody>
      </p:sp>
    </p:spTree>
    <p:extLst>
      <p:ext uri="{BB962C8B-B14F-4D97-AF65-F5344CB8AC3E}">
        <p14:creationId xmlns:p14="http://schemas.microsoft.com/office/powerpoint/2010/main" val="13870485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ight Triangle 4"/>
          <p:cNvSpPr/>
          <p:nvPr userDrawn="1"/>
        </p:nvSpPr>
        <p:spPr>
          <a:xfrm flipH="1">
            <a:off x="11488408" y="5392763"/>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6"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arallelogram 7"/>
          <p:cNvSpPr/>
          <p:nvPr userDrawn="1"/>
        </p:nvSpPr>
        <p:spPr>
          <a:xfrm flipH="1">
            <a:off x="1468584" y="1958990"/>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5927606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24023322"/>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9653551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794536890"/>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1554572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4"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8" y="5392763"/>
            <a:ext cx="205263"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90"/>
            <a:ext cx="2194412"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10230353"/>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1894" y="2811479"/>
            <a:ext cx="8595661"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6"/>
          <p:cNvSpPr/>
          <p:nvPr userDrawn="1"/>
        </p:nvSpPr>
        <p:spPr>
          <a:xfrm flipH="1">
            <a:off x="-12697" y="-14285"/>
            <a:ext cx="8246503" cy="398145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1894" y="2811479"/>
            <a:ext cx="8595661"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5074" y="3113092"/>
            <a:ext cx="1919317"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6213" y="-14288"/>
            <a:ext cx="28997129"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948"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42" y="2851150"/>
            <a:ext cx="11312753"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70034" y="-738188"/>
            <a:ext cx="10170051"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1130" y="3967163"/>
            <a:ext cx="8841130"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38"/>
            <a:ext cx="5679654"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2625" y="5395938"/>
            <a:ext cx="20314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354272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6"/>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95"/>
            <a:ext cx="2193925"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Tree>
    <p:extLst>
      <p:ext uri="{BB962C8B-B14F-4D97-AF65-F5344CB8AC3E}">
        <p14:creationId xmlns:p14="http://schemas.microsoft.com/office/powerpoint/2010/main" val="2893786713"/>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2117" y="2271729"/>
            <a:ext cx="12186708"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4179" y="744538"/>
            <a:ext cx="6608628"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773" y="1425579"/>
            <a:ext cx="1540532"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9"/>
          <p:cNvSpPr/>
          <p:nvPr userDrawn="1"/>
        </p:nvSpPr>
        <p:spPr>
          <a:xfrm>
            <a:off x="2117" y="2271729"/>
            <a:ext cx="12186708"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7882532" y="5200650"/>
            <a:ext cx="20314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8"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2645630" y="3776410"/>
            <a:ext cx="5134475" cy="1841409"/>
          </a:xfrm>
        </p:spPr>
        <p:txBody>
          <a:bodyPr tIns="0"/>
          <a:lstStyle>
            <a:lvl1pPr algn="r">
              <a:defRPr sz="6600" b="0" cap="none" baseline="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6849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122" y="4708550"/>
            <a:ext cx="2973142"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6929" y="3336942"/>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2115" y="-3175"/>
            <a:ext cx="10180632"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6929" y="3327417"/>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2625" y="5395938"/>
            <a:ext cx="20314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15"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101"/>
            <a:ext cx="3905959" cy="1228655"/>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75356636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132" y="4694238"/>
            <a:ext cx="6608628"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7548" y="15"/>
            <a:ext cx="12051277"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132" y="4694238"/>
            <a:ext cx="6608628"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084" y="5105400"/>
            <a:ext cx="1538417"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44" y="3951295"/>
            <a:ext cx="205264"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8"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2911443" y="2526758"/>
            <a:ext cx="5134475" cy="1841409"/>
          </a:xfrm>
        </p:spPr>
        <p:txBody>
          <a:bodyPr tIns="0"/>
          <a:lstStyle>
            <a:lvl1pPr algn="r">
              <a:defRPr sz="6600" b="0" cap="none" baseline="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07375430"/>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047738089"/>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144530563"/>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83505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805209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858834211"/>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92"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65"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69277752"/>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ight Triangle 3"/>
          <p:cNvSpPr/>
          <p:nvPr userDrawn="1"/>
        </p:nvSpPr>
        <p:spPr>
          <a:xfrm flipH="1">
            <a:off x="11488738" y="5392760"/>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userDrawn="1"/>
        </p:nvSpPr>
        <p:spPr>
          <a:xfrm flipH="1">
            <a:off x="1469025" y="195898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2"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414989592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2682" y="2811479"/>
            <a:ext cx="8594725"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p:nvPr userDrawn="1"/>
        </p:nvSpPr>
        <p:spPr>
          <a:xfrm flipH="1">
            <a:off x="-13648" y="-13645"/>
            <a:ext cx="8246540" cy="398081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chemeClr val="tx2"/>
              </a:solidFill>
            </a:endParaRPr>
          </a:p>
        </p:txBody>
      </p:sp>
      <p:sp>
        <p:nvSpPr>
          <p:cNvPr id="6" name="Parallelogram 5"/>
          <p:cNvSpPr/>
          <p:nvPr userDrawn="1"/>
        </p:nvSpPr>
        <p:spPr>
          <a:xfrm>
            <a:off x="982682" y="2811479"/>
            <a:ext cx="8594725"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4516" y="3113092"/>
            <a:ext cx="1920240"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5845"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41"/>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1913" y="5395941"/>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94372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ight Triangle 9"/>
          <p:cNvSpPr/>
          <p:nvPr userDrawn="1"/>
        </p:nvSpPr>
        <p:spPr>
          <a:xfrm flipH="1">
            <a:off x="11488738" y="5392760"/>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flipH="1">
            <a:off x="1469025" y="195898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75402817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0"/>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Parallelogram 9"/>
          <p:cNvSpPr/>
          <p:nvPr userDrawn="1"/>
        </p:nvSpPr>
        <p:spPr>
          <a:xfrm flipH="1">
            <a:off x="1469025" y="195898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3569252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0"/>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5"/>
            <a:ext cx="2193925"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45199400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0"/>
            <a:ext cx="204787"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5"/>
            <a:ext cx="2193925"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43100532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0"/>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5"/>
            <a:ext cx="2193925"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1195333284"/>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2678" y="2811479"/>
            <a:ext cx="8594725"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p:nvPr userDrawn="1"/>
        </p:nvSpPr>
        <p:spPr>
          <a:xfrm flipH="1">
            <a:off x="-13648" y="-13645"/>
            <a:ext cx="8246540" cy="398081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2678" y="2811479"/>
            <a:ext cx="8594725"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4516" y="3113092"/>
            <a:ext cx="1920240"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5849"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35"/>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1913" y="5395935"/>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2629884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1602"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3239"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828"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userDrawn="1"/>
        </p:nvSpPr>
        <p:spPr>
          <a:xfrm>
            <a:off x="1602"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25" y="3776401"/>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2895402"/>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224" y="4708547"/>
            <a:ext cx="2973388"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5876" y="3336942"/>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3161" y="-3175"/>
            <a:ext cx="10180637"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1913" y="5395935"/>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93"/>
            <a:ext cx="3905959"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03700425"/>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565"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8113" y="10"/>
            <a:ext cx="12050712"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565" y="4694238"/>
            <a:ext cx="6608763"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988"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50" y="3951295"/>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911438" y="2526758"/>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9397922"/>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Right Triangle 3"/>
          <p:cNvSpPr/>
          <p:nvPr userDrawn="1"/>
        </p:nvSpPr>
        <p:spPr>
          <a:xfrm flipH="1">
            <a:off x="11488738" y="5392760"/>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Parallelogram 10"/>
          <p:cNvSpPr/>
          <p:nvPr userDrawn="1"/>
        </p:nvSpPr>
        <p:spPr>
          <a:xfrm flipH="1">
            <a:off x="1469025" y="195898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2"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6108742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4" name="Parallelogram 3"/>
          <p:cNvSpPr/>
          <p:nvPr userDrawn="1"/>
        </p:nvSpPr>
        <p:spPr>
          <a:xfrm flipH="1">
            <a:off x="403243"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5" name="Parallelogram 4"/>
          <p:cNvSpPr/>
          <p:nvPr userDrawn="1"/>
        </p:nvSpPr>
        <p:spPr>
          <a:xfrm flipH="1">
            <a:off x="6246832"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7" name="Parallelogram 9"/>
          <p:cNvSpPr/>
          <p:nvPr userDrawn="1"/>
        </p:nvSpPr>
        <p:spPr>
          <a:xfrm>
            <a:off x="1606"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17" name="Title 1"/>
          <p:cNvSpPr>
            <a:spLocks noGrp="1"/>
          </p:cNvSpPr>
          <p:nvPr>
            <p:ph type="ctrTitle"/>
          </p:nvPr>
        </p:nvSpPr>
        <p:spPr>
          <a:xfrm>
            <a:off x="2645629" y="3776410"/>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629212"/>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Right Triangle 9"/>
          <p:cNvSpPr/>
          <p:nvPr userDrawn="1"/>
        </p:nvSpPr>
        <p:spPr>
          <a:xfrm flipH="1">
            <a:off x="11488738" y="5392760"/>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2" name="Parallelogram 11"/>
          <p:cNvSpPr/>
          <p:nvPr userDrawn="1"/>
        </p:nvSpPr>
        <p:spPr>
          <a:xfrm flipH="1">
            <a:off x="1469025" y="195898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031043767"/>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0"/>
            <a:ext cx="204787"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0" name="Parallelogram 9"/>
          <p:cNvSpPr/>
          <p:nvPr userDrawn="1"/>
        </p:nvSpPr>
        <p:spPr>
          <a:xfrm flipH="1">
            <a:off x="1469025" y="1958985"/>
            <a:ext cx="2193925"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1"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68672176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0"/>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5"/>
            <a:ext cx="2193925"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82402528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0"/>
            <a:ext cx="204787"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5"/>
            <a:ext cx="2193925"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789441682"/>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Cover 06 Image">
    <p:spTree>
      <p:nvGrpSpPr>
        <p:cNvPr id="1" name=""/>
        <p:cNvGrpSpPr/>
        <p:nvPr/>
      </p:nvGrpSpPr>
      <p:grpSpPr>
        <a:xfrm>
          <a:off x="0" y="0"/>
          <a:ext cx="0" cy="0"/>
          <a:chOff x="0" y="0"/>
          <a:chExt cx="0" cy="0"/>
        </a:xfrm>
      </p:grpSpPr>
      <p:sp>
        <p:nvSpPr>
          <p:cNvPr id="10"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7" name="Picture 1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934530" y="0"/>
            <a:ext cx="112532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53833" y="4870941"/>
            <a:ext cx="5486400" cy="82296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Right Triangle 11"/>
          <p:cNvSpPr/>
          <p:nvPr userDrawn="1"/>
        </p:nvSpPr>
        <p:spPr>
          <a:xfrm flipH="1">
            <a:off x="11488738" y="5392760"/>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11" name="Parallelogram 10"/>
          <p:cNvSpPr/>
          <p:nvPr userDrawn="1"/>
        </p:nvSpPr>
        <p:spPr>
          <a:xfrm flipH="1">
            <a:off x="1469025" y="1958985"/>
            <a:ext cx="2193925" cy="1096963"/>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13"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1">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2232456952"/>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Cover Animated">
    <p:spTree>
      <p:nvGrpSpPr>
        <p:cNvPr id="1" name=""/>
        <p:cNvGrpSpPr/>
        <p:nvPr/>
      </p:nvGrpSpPr>
      <p:grpSpPr>
        <a:xfrm>
          <a:off x="0" y="0"/>
          <a:ext cx="0" cy="0"/>
          <a:chOff x="0" y="0"/>
          <a:chExt cx="0" cy="0"/>
        </a:xfrm>
      </p:grpSpPr>
      <p:sp>
        <p:nvSpPr>
          <p:cNvPr id="4" name="Parallelogram 3"/>
          <p:cNvSpPr/>
          <p:nvPr userDrawn="1"/>
        </p:nvSpPr>
        <p:spPr>
          <a:xfrm>
            <a:off x="982678" y="2811479"/>
            <a:ext cx="8594725" cy="40608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Parallelogram 16"/>
          <p:cNvSpPr/>
          <p:nvPr userDrawn="1"/>
        </p:nvSpPr>
        <p:spPr>
          <a:xfrm flipH="1">
            <a:off x="-13648" y="-13645"/>
            <a:ext cx="8246540" cy="3980811"/>
          </a:xfrm>
          <a:custGeom>
            <a:avLst/>
            <a:gdLst>
              <a:gd name="connsiteX0" fmla="*/ 0 w 9784080"/>
              <a:gd name="connsiteY0" fmla="*/ 3967163 h 3967163"/>
              <a:gd name="connsiteX1" fmla="*/ 3974383 w 9784080"/>
              <a:gd name="connsiteY1" fmla="*/ 0 h 3967163"/>
              <a:gd name="connsiteX2" fmla="*/ 9784080 w 9784080"/>
              <a:gd name="connsiteY2" fmla="*/ 0 h 3967163"/>
              <a:gd name="connsiteX3" fmla="*/ 5809697 w 9784080"/>
              <a:gd name="connsiteY3" fmla="*/ 3967163 h 3967163"/>
              <a:gd name="connsiteX4" fmla="*/ 0 w 9784080"/>
              <a:gd name="connsiteY4" fmla="*/ 3967163 h 3967163"/>
              <a:gd name="connsiteX0" fmla="*/ 0 w 9784080"/>
              <a:gd name="connsiteY0" fmla="*/ 3967163 h 3967163"/>
              <a:gd name="connsiteX1" fmla="*/ 3974383 w 9784080"/>
              <a:gd name="connsiteY1" fmla="*/ 0 h 3967163"/>
              <a:gd name="connsiteX2" fmla="*/ 9784080 w 9784080"/>
              <a:gd name="connsiteY2" fmla="*/ 0 h 3967163"/>
              <a:gd name="connsiteX3" fmla="*/ 8232892 w 9784080"/>
              <a:gd name="connsiteY3" fmla="*/ 1555845 h 3967163"/>
              <a:gd name="connsiteX4" fmla="*/ 5809697 w 9784080"/>
              <a:gd name="connsiteY4" fmla="*/ 3967163 h 3967163"/>
              <a:gd name="connsiteX5" fmla="*/ 0 w 9784080"/>
              <a:gd name="connsiteY5" fmla="*/ 3967163 h 3967163"/>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9784080"/>
              <a:gd name="connsiteY0" fmla="*/ 3980811 h 3980811"/>
              <a:gd name="connsiteX1" fmla="*/ 3974383 w 9784080"/>
              <a:gd name="connsiteY1" fmla="*/ 13648 h 3980811"/>
              <a:gd name="connsiteX2" fmla="*/ 8246540 w 9784080"/>
              <a:gd name="connsiteY2" fmla="*/ 0 h 3980811"/>
              <a:gd name="connsiteX3" fmla="*/ 9784080 w 9784080"/>
              <a:gd name="connsiteY3" fmla="*/ 13648 h 3980811"/>
              <a:gd name="connsiteX4" fmla="*/ 8232892 w 9784080"/>
              <a:gd name="connsiteY4" fmla="*/ 1569493 h 3980811"/>
              <a:gd name="connsiteX5" fmla="*/ 5809697 w 9784080"/>
              <a:gd name="connsiteY5" fmla="*/ 3980811 h 3980811"/>
              <a:gd name="connsiteX6" fmla="*/ 0 w 9784080"/>
              <a:gd name="connsiteY6" fmla="*/ 3980811 h 3980811"/>
              <a:gd name="connsiteX0" fmla="*/ 0 w 8246540"/>
              <a:gd name="connsiteY0" fmla="*/ 3980811 h 3980811"/>
              <a:gd name="connsiteX1" fmla="*/ 3974383 w 8246540"/>
              <a:gd name="connsiteY1" fmla="*/ 13648 h 3980811"/>
              <a:gd name="connsiteX2" fmla="*/ 8246540 w 8246540"/>
              <a:gd name="connsiteY2" fmla="*/ 0 h 3980811"/>
              <a:gd name="connsiteX3" fmla="*/ 8232892 w 8246540"/>
              <a:gd name="connsiteY3" fmla="*/ 1569493 h 3980811"/>
              <a:gd name="connsiteX4" fmla="*/ 5809697 w 8246540"/>
              <a:gd name="connsiteY4" fmla="*/ 3980811 h 3980811"/>
              <a:gd name="connsiteX5" fmla="*/ 0 w 8246540"/>
              <a:gd name="connsiteY5" fmla="*/ 3980811 h 39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6540" h="3980811">
                <a:moveTo>
                  <a:pt x="0" y="3980811"/>
                </a:moveTo>
                <a:lnTo>
                  <a:pt x="3974383" y="13648"/>
                </a:lnTo>
                <a:lnTo>
                  <a:pt x="8246540" y="0"/>
                </a:lnTo>
                <a:lnTo>
                  <a:pt x="8232892" y="1569493"/>
                </a:lnTo>
                <a:lnTo>
                  <a:pt x="5809697" y="3980811"/>
                </a:lnTo>
                <a:lnTo>
                  <a:pt x="0" y="398081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6" name="Parallelogram 5"/>
          <p:cNvSpPr/>
          <p:nvPr userDrawn="1"/>
        </p:nvSpPr>
        <p:spPr>
          <a:xfrm>
            <a:off x="982678" y="2811479"/>
            <a:ext cx="8594725" cy="4060825"/>
          </a:xfrm>
          <a:prstGeom prst="parallelogram">
            <a:avLst>
              <a:gd name="adj" fmla="val 99186"/>
            </a:avLst>
          </a:pr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6"/>
          <p:cNvSpPr/>
          <p:nvPr userDrawn="1"/>
        </p:nvSpPr>
        <p:spPr>
          <a:xfrm flipH="1">
            <a:off x="164516" y="3113092"/>
            <a:ext cx="1920240" cy="854075"/>
          </a:xfrm>
          <a:prstGeom prst="parallelogram">
            <a:avLst>
              <a:gd name="adj" fmla="val 9775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Parallelogram 7"/>
          <p:cNvSpPr/>
          <p:nvPr userDrawn="1"/>
        </p:nvSpPr>
        <p:spPr>
          <a:xfrm flipH="1">
            <a:off x="-29125849" y="-14288"/>
            <a:ext cx="28997275"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Parallelogram 8"/>
          <p:cNvSpPr/>
          <p:nvPr userDrawn="1"/>
        </p:nvSpPr>
        <p:spPr>
          <a:xfrm flipH="1">
            <a:off x="12188825" y="-14288"/>
            <a:ext cx="30141863" cy="6872288"/>
          </a:xfrm>
          <a:prstGeom prst="parallelogram">
            <a:avLst>
              <a:gd name="adj" fmla="val 9918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Parallelogram 9"/>
          <p:cNvSpPr/>
          <p:nvPr userDrawn="1"/>
        </p:nvSpPr>
        <p:spPr>
          <a:xfrm flipH="1">
            <a:off x="12188825" y="2851150"/>
            <a:ext cx="11312525" cy="40068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1" name="Parallelogram 10"/>
          <p:cNvSpPr/>
          <p:nvPr userDrawn="1"/>
        </p:nvSpPr>
        <p:spPr>
          <a:xfrm flipH="1">
            <a:off x="-10169524" y="-738188"/>
            <a:ext cx="10169526" cy="3290888"/>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2" name="Parallelogram 11"/>
          <p:cNvSpPr/>
          <p:nvPr userDrawn="1"/>
        </p:nvSpPr>
        <p:spPr>
          <a:xfrm flipH="1">
            <a:off x="-8840788" y="3967163"/>
            <a:ext cx="8840788" cy="103505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3" name="Parallelogram 12"/>
          <p:cNvSpPr/>
          <p:nvPr userDrawn="1"/>
        </p:nvSpPr>
        <p:spPr>
          <a:xfrm flipH="1">
            <a:off x="12188825" y="5903935"/>
            <a:ext cx="5680075" cy="954087"/>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4" name="Right Triangle 13"/>
          <p:cNvSpPr/>
          <p:nvPr userDrawn="1"/>
        </p:nvSpPr>
        <p:spPr>
          <a:xfrm flipH="1">
            <a:off x="11491913" y="5395935"/>
            <a:ext cx="204787"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15" name="Picture 20"/>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965515" y="4319126"/>
            <a:ext cx="3474720" cy="1371600"/>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65515" y="5759219"/>
            <a:ext cx="3474720" cy="91440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4798444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35" presetClass="path" presetSubtype="0" fill="hold" grpId="0" nodeType="withEffect">
                                  <p:stCondLst>
                                    <p:cond delay="0"/>
                                  </p:stCondLst>
                                  <p:childTnLst>
                                    <p:animMotion origin="layout" path="M 4.61819E-6 -2.59259E-6 L -0.87908 -2.59259E-6 " pathEditMode="relative" rAng="0" ptsTypes="AA">
                                      <p:cBhvr>
                                        <p:cTn id="10" dur="2000" spd="-100000" fill="hold"/>
                                        <p:tgtEl>
                                          <p:spTgt spid="9"/>
                                        </p:tgtEl>
                                        <p:attrNameLst>
                                          <p:attrName>ppt_x</p:attrName>
                                          <p:attrName>ppt_y</p:attrName>
                                        </p:attrNameLst>
                                      </p:cBhvr>
                                      <p:rCtr x="-43954" y="0"/>
                                    </p:animMotion>
                                  </p:childTnLst>
                                </p:cTn>
                              </p:par>
                              <p:par>
                                <p:cTn id="11" presetID="35" presetClass="path" presetSubtype="0" fill="hold" grpId="0" nodeType="withEffect">
                                  <p:stCondLst>
                                    <p:cond delay="0"/>
                                  </p:stCondLst>
                                  <p:childTnLst>
                                    <p:animMotion origin="layout" path="M -2.38728E-6 -2.59259E-6 L 0.91569 -2.59259E-6 " pathEditMode="relative" rAng="0" ptsTypes="AA">
                                      <p:cBhvr>
                                        <p:cTn id="12" dur="2000" spd="-100000" fill="hold"/>
                                        <p:tgtEl>
                                          <p:spTgt spid="8"/>
                                        </p:tgtEl>
                                        <p:attrNameLst>
                                          <p:attrName>ppt_x</p:attrName>
                                          <p:attrName>ppt_y</p:attrName>
                                        </p:attrNameLst>
                                      </p:cBhvr>
                                      <p:rCtr x="45791" y="0"/>
                                    </p:animMotion>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path" presetSubtype="0" fill="hold" grpId="1" nodeType="withEffect">
                                  <p:stCondLst>
                                    <p:cond delay="300"/>
                                  </p:stCondLst>
                                  <p:childTnLst>
                                    <p:animMotion origin="layout" path="M 3.37243E-6 4.07407E-6 L 1.85183 4.07407E-6 " pathEditMode="relative" rAng="0" ptsTypes="AA">
                                      <p:cBhvr>
                                        <p:cTn id="16" dur="1000" spd="-100000" fill="hold"/>
                                        <p:tgtEl>
                                          <p:spTgt spid="11"/>
                                        </p:tgtEl>
                                        <p:attrNameLst>
                                          <p:attrName>ppt_x</p:attrName>
                                          <p:attrName>ppt_y</p:attrName>
                                        </p:attrNameLst>
                                      </p:cBhvr>
                                      <p:rCtr x="92585" y="0"/>
                                    </p:animMotion>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35" presetClass="path" presetSubtype="0" fill="hold" grpId="1" nodeType="withEffect">
                                  <p:stCondLst>
                                    <p:cond delay="600"/>
                                  </p:stCondLst>
                                  <p:childTnLst>
                                    <p:animMotion origin="layout" path="M 3.37243E-6 4.07407E-6 L 1.85183 4.07407E-6 " pathEditMode="relative" rAng="0" ptsTypes="AA">
                                      <p:cBhvr>
                                        <p:cTn id="20" dur="1000" spd="-100000" fill="hold"/>
                                        <p:tgtEl>
                                          <p:spTgt spid="12"/>
                                        </p:tgtEl>
                                        <p:attrNameLst>
                                          <p:attrName>ppt_x</p:attrName>
                                          <p:attrName>ppt_y</p:attrName>
                                        </p:attrNameLst>
                                      </p:cBhvr>
                                      <p:rCtr x="92585" y="0"/>
                                    </p:animMotion>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5" presetClass="path" presetSubtype="0" fill="hold" grpId="1" nodeType="withEffect">
                                  <p:stCondLst>
                                    <p:cond delay="500"/>
                                  </p:stCondLst>
                                  <p:childTnLst>
                                    <p:animMotion origin="layout" path="M 3.92234E-6 -4.07407E-6 L -1.61637 -4.07407E-6 " pathEditMode="relative" rAng="0" ptsTypes="AA">
                                      <p:cBhvr>
                                        <p:cTn id="24" dur="1000" spd="-100000" fill="hold"/>
                                        <p:tgtEl>
                                          <p:spTgt spid="13"/>
                                        </p:tgtEl>
                                        <p:attrNameLst>
                                          <p:attrName>ppt_x</p:attrName>
                                          <p:attrName>ppt_y</p:attrName>
                                        </p:attrNameLst>
                                      </p:cBhvr>
                                      <p:rCtr x="-80818" y="0"/>
                                    </p:animMotion>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5" presetClass="path" presetSubtype="0" fill="hold" grpId="1" nodeType="withEffect">
                                  <p:stCondLst>
                                    <p:cond delay="200"/>
                                  </p:stCondLst>
                                  <p:childTnLst>
                                    <p:animMotion origin="layout" path="M 0.02424 -0.03241 L -2.18595 -0.03241 " pathEditMode="relative" rAng="0" ptsTypes="AA">
                                      <p:cBhvr>
                                        <p:cTn id="28" dur="1000" spd="-100000" fill="hold"/>
                                        <p:tgtEl>
                                          <p:spTgt spid="10"/>
                                        </p:tgtEl>
                                        <p:attrNameLst>
                                          <p:attrName>ppt_x</p:attrName>
                                          <p:attrName>ppt_y</p:attrName>
                                        </p:attrNameLst>
                                      </p:cBhvr>
                                      <p:rCtr x="-110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01">
    <p:spTree>
      <p:nvGrpSpPr>
        <p:cNvPr id="1" name=""/>
        <p:cNvGrpSpPr/>
        <p:nvPr/>
      </p:nvGrpSpPr>
      <p:grpSpPr>
        <a:xfrm>
          <a:off x="0" y="0"/>
          <a:ext cx="0" cy="0"/>
          <a:chOff x="0" y="0"/>
          <a:chExt cx="0" cy="0"/>
        </a:xfrm>
      </p:grpSpPr>
      <p:sp>
        <p:nvSpPr>
          <p:cNvPr id="3" name="Parallelogram 9"/>
          <p:cNvSpPr/>
          <p:nvPr userDrawn="1"/>
        </p:nvSpPr>
        <p:spPr>
          <a:xfrm>
            <a:off x="1602"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3"/>
          <p:cNvSpPr/>
          <p:nvPr userDrawn="1"/>
        </p:nvSpPr>
        <p:spPr>
          <a:xfrm flipH="1">
            <a:off x="403239" y="744538"/>
            <a:ext cx="6608763"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4"/>
          <p:cNvSpPr/>
          <p:nvPr userDrawn="1"/>
        </p:nvSpPr>
        <p:spPr>
          <a:xfrm flipH="1">
            <a:off x="6246828" y="1425579"/>
            <a:ext cx="1539875"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Parallelogram 9"/>
          <p:cNvSpPr/>
          <p:nvPr userDrawn="1"/>
        </p:nvSpPr>
        <p:spPr>
          <a:xfrm>
            <a:off x="1602" y="2271729"/>
            <a:ext cx="12187237"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7881940" y="5200650"/>
            <a:ext cx="204787"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645625" y="3776401"/>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440158"/>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224" y="4708547"/>
            <a:ext cx="2973388"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Parallelogram 12"/>
          <p:cNvSpPr/>
          <p:nvPr userDrawn="1"/>
        </p:nvSpPr>
        <p:spPr>
          <a:xfrm>
            <a:off x="-15876" y="3336942"/>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27"/>
          <p:cNvSpPr/>
          <p:nvPr userDrawn="1"/>
        </p:nvSpPr>
        <p:spPr>
          <a:xfrm flipH="1">
            <a:off x="-3161" y="-3175"/>
            <a:ext cx="10180637"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7"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Right Triangle 7"/>
          <p:cNvSpPr/>
          <p:nvPr userDrawn="1"/>
        </p:nvSpPr>
        <p:spPr>
          <a:xfrm flipH="1">
            <a:off x="11491913" y="5395935"/>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77"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93"/>
            <a:ext cx="3905959"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495870914"/>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02">
    <p:spTree>
      <p:nvGrpSpPr>
        <p:cNvPr id="1" name=""/>
        <p:cNvGrpSpPr/>
        <p:nvPr/>
      </p:nvGrpSpPr>
      <p:grpSpPr>
        <a:xfrm>
          <a:off x="0" y="0"/>
          <a:ext cx="0" cy="0"/>
          <a:chOff x="0" y="0"/>
          <a:chExt cx="0" cy="0"/>
        </a:xfrm>
      </p:grpSpPr>
      <p:sp>
        <p:nvSpPr>
          <p:cNvPr id="3" name="Parallelogram 2"/>
          <p:cNvSpPr/>
          <p:nvPr userDrawn="1"/>
        </p:nvSpPr>
        <p:spPr>
          <a:xfrm flipH="1">
            <a:off x="1606565" y="4694238"/>
            <a:ext cx="6608763" cy="1460500"/>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Parallelogram 2"/>
          <p:cNvSpPr/>
          <p:nvPr userDrawn="1"/>
        </p:nvSpPr>
        <p:spPr>
          <a:xfrm>
            <a:off x="138113" y="10"/>
            <a:ext cx="12050712" cy="4868863"/>
          </a:xfrm>
          <a:custGeom>
            <a:avLst/>
            <a:gdLst>
              <a:gd name="connsiteX0" fmla="*/ 0 w 14473372"/>
              <a:gd name="connsiteY0" fmla="*/ 4865688 h 4865688"/>
              <a:gd name="connsiteX1" fmla="*/ 4835910 w 14473372"/>
              <a:gd name="connsiteY1" fmla="*/ 0 h 4865688"/>
              <a:gd name="connsiteX2" fmla="*/ 14473372 w 14473372"/>
              <a:gd name="connsiteY2" fmla="*/ 0 h 4865688"/>
              <a:gd name="connsiteX3" fmla="*/ 9637462 w 14473372"/>
              <a:gd name="connsiteY3" fmla="*/ 4865688 h 4865688"/>
              <a:gd name="connsiteX4" fmla="*/ 0 w 14473372"/>
              <a:gd name="connsiteY4" fmla="*/ 4865688 h 4865688"/>
              <a:gd name="connsiteX0" fmla="*/ 0 w 14473372"/>
              <a:gd name="connsiteY0" fmla="*/ 4865688 h 4865688"/>
              <a:gd name="connsiteX1" fmla="*/ 4835910 w 14473372"/>
              <a:gd name="connsiteY1" fmla="*/ 0 h 4865688"/>
              <a:gd name="connsiteX2" fmla="*/ 14473372 w 14473372"/>
              <a:gd name="connsiteY2" fmla="*/ 0 h 4865688"/>
              <a:gd name="connsiteX3" fmla="*/ 12050529 w 14473372"/>
              <a:gd name="connsiteY3" fmla="*/ 2436653 h 4865688"/>
              <a:gd name="connsiteX4" fmla="*/ 9637462 w 14473372"/>
              <a:gd name="connsiteY4" fmla="*/ 4865688 h 4865688"/>
              <a:gd name="connsiteX5" fmla="*/ 0 w 14473372"/>
              <a:gd name="connsiteY5" fmla="*/ 4865688 h 4865688"/>
              <a:gd name="connsiteX0" fmla="*/ 0 w 14473372"/>
              <a:gd name="connsiteY0" fmla="*/ 4868308 h 4868308"/>
              <a:gd name="connsiteX1" fmla="*/ 4835910 w 14473372"/>
              <a:gd name="connsiteY1" fmla="*/ 2620 h 4868308"/>
              <a:gd name="connsiteX2" fmla="*/ 12047909 w 14473372"/>
              <a:gd name="connsiteY2" fmla="*/ 0 h 4868308"/>
              <a:gd name="connsiteX3" fmla="*/ 14473372 w 14473372"/>
              <a:gd name="connsiteY3" fmla="*/ 2620 h 4868308"/>
              <a:gd name="connsiteX4" fmla="*/ 12050529 w 14473372"/>
              <a:gd name="connsiteY4" fmla="*/ 2439273 h 4868308"/>
              <a:gd name="connsiteX5" fmla="*/ 9637462 w 14473372"/>
              <a:gd name="connsiteY5" fmla="*/ 4868308 h 4868308"/>
              <a:gd name="connsiteX6" fmla="*/ 0 w 14473372"/>
              <a:gd name="connsiteY6" fmla="*/ 4868308 h 4868308"/>
              <a:gd name="connsiteX0" fmla="*/ 0 w 12050529"/>
              <a:gd name="connsiteY0" fmla="*/ 4868308 h 4868308"/>
              <a:gd name="connsiteX1" fmla="*/ 4835910 w 12050529"/>
              <a:gd name="connsiteY1" fmla="*/ 2620 h 4868308"/>
              <a:gd name="connsiteX2" fmla="*/ 12047909 w 12050529"/>
              <a:gd name="connsiteY2" fmla="*/ 0 h 4868308"/>
              <a:gd name="connsiteX3" fmla="*/ 12050529 w 12050529"/>
              <a:gd name="connsiteY3" fmla="*/ 2439273 h 4868308"/>
              <a:gd name="connsiteX4" fmla="*/ 9637462 w 12050529"/>
              <a:gd name="connsiteY4" fmla="*/ 4868308 h 4868308"/>
              <a:gd name="connsiteX5" fmla="*/ 0 w 12050529"/>
              <a:gd name="connsiteY5" fmla="*/ 4868308 h 48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0529" h="4868308">
                <a:moveTo>
                  <a:pt x="0" y="4868308"/>
                </a:moveTo>
                <a:lnTo>
                  <a:pt x="4835910" y="2620"/>
                </a:lnTo>
                <a:lnTo>
                  <a:pt x="12047909" y="0"/>
                </a:lnTo>
                <a:cubicBezTo>
                  <a:pt x="12048782" y="813091"/>
                  <a:pt x="12049656" y="1626182"/>
                  <a:pt x="12050529" y="2439273"/>
                </a:cubicBezTo>
                <a:lnTo>
                  <a:pt x="9637462" y="4868308"/>
                </a:lnTo>
                <a:lnTo>
                  <a:pt x="0" y="486830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rgbClr val="FFFFFF"/>
              </a:solidFill>
            </a:endParaRPr>
          </a:p>
        </p:txBody>
      </p:sp>
      <p:sp>
        <p:nvSpPr>
          <p:cNvPr id="5" name="Parallelogram 4"/>
          <p:cNvSpPr/>
          <p:nvPr userDrawn="1"/>
        </p:nvSpPr>
        <p:spPr>
          <a:xfrm flipH="1">
            <a:off x="1606565" y="4694238"/>
            <a:ext cx="6608763" cy="1460500"/>
          </a:xfrm>
          <a:prstGeom prst="parallelogram">
            <a:avLst>
              <a:gd name="adj" fmla="val 99186"/>
            </a:avLst>
          </a:prstGeom>
          <a:solidFill>
            <a:srgbClr val="A6CE39">
              <a:alpha val="7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Parallelogram 5"/>
          <p:cNvSpPr/>
          <p:nvPr userDrawn="1"/>
        </p:nvSpPr>
        <p:spPr>
          <a:xfrm flipH="1">
            <a:off x="7546988" y="5105400"/>
            <a:ext cx="1538289" cy="681038"/>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Right Triangle 6"/>
          <p:cNvSpPr/>
          <p:nvPr userDrawn="1"/>
        </p:nvSpPr>
        <p:spPr>
          <a:xfrm flipH="1">
            <a:off x="8147050" y="3951295"/>
            <a:ext cx="204788" cy="204787"/>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7" name="Title 1"/>
          <p:cNvSpPr>
            <a:spLocks noGrp="1"/>
          </p:cNvSpPr>
          <p:nvPr>
            <p:ph type="ctrTitle"/>
          </p:nvPr>
        </p:nvSpPr>
        <p:spPr>
          <a:xfrm>
            <a:off x="2911438" y="2526758"/>
            <a:ext cx="5134475" cy="1841409"/>
          </a:xfrm>
        </p:spPr>
        <p:txBody>
          <a:bodyPr tIns="0" bIns="0" anchor="b"/>
          <a:lstStyle>
            <a:lvl1pPr algn="r">
              <a:defRPr sz="6600" b="0" cap="none" baseline="0">
                <a:solidFill>
                  <a:srgbClr val="FFFFFF"/>
                </a:solidFill>
              </a:defRPr>
            </a:lvl1pPr>
          </a:lstStyle>
          <a:p>
            <a:r>
              <a:rPr lang="en-US" smtClean="0"/>
              <a:t>Click to edit Master title style</a:t>
            </a:r>
            <a:endParaRPr lang="en-US" dirty="0"/>
          </a:p>
        </p:txBody>
      </p:sp>
      <p:pic>
        <p:nvPicPr>
          <p:cNvPr id="9"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506796"/>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bIns="0"/>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13248" y="1381124"/>
            <a:ext cx="11338560" cy="466344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407926649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3"/>
          <p:cNvSpPr/>
          <p:nvPr userDrawn="1"/>
        </p:nvSpPr>
        <p:spPr>
          <a:xfrm>
            <a:off x="4467224" y="4708553"/>
            <a:ext cx="2973388" cy="214947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5" name="Parallelogram 12"/>
          <p:cNvSpPr/>
          <p:nvPr userDrawn="1"/>
        </p:nvSpPr>
        <p:spPr>
          <a:xfrm>
            <a:off x="-15876" y="3336942"/>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6" name="Parallelogram 27"/>
          <p:cNvSpPr/>
          <p:nvPr userDrawn="1"/>
        </p:nvSpPr>
        <p:spPr>
          <a:xfrm flipH="1">
            <a:off x="-3157" y="-3175"/>
            <a:ext cx="10180637" cy="4316413"/>
          </a:xfrm>
          <a:custGeom>
            <a:avLst/>
            <a:gdLst>
              <a:gd name="connsiteX0" fmla="*/ 0 w 11136172"/>
              <a:gd name="connsiteY0" fmla="*/ 4312693 h 4312693"/>
              <a:gd name="connsiteX1" fmla="*/ 4230450 w 11136172"/>
              <a:gd name="connsiteY1" fmla="*/ 0 h 4312693"/>
              <a:gd name="connsiteX2" fmla="*/ 11136172 w 11136172"/>
              <a:gd name="connsiteY2" fmla="*/ 0 h 4312693"/>
              <a:gd name="connsiteX3" fmla="*/ 6905722 w 11136172"/>
              <a:gd name="connsiteY3" fmla="*/ 4312693 h 4312693"/>
              <a:gd name="connsiteX4" fmla="*/ 0 w 11136172"/>
              <a:gd name="connsiteY4" fmla="*/ 4312693 h 4312693"/>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6905722 w 11136172"/>
              <a:gd name="connsiteY4" fmla="*/ 4315711 h 4315711"/>
              <a:gd name="connsiteX5" fmla="*/ 0 w 11136172"/>
              <a:gd name="connsiteY5" fmla="*/ 4315711 h 4315711"/>
              <a:gd name="connsiteX0" fmla="*/ 0 w 11136172"/>
              <a:gd name="connsiteY0" fmla="*/ 4315711 h 4315711"/>
              <a:gd name="connsiteX1" fmla="*/ 4230450 w 11136172"/>
              <a:gd name="connsiteY1" fmla="*/ 3018 h 4315711"/>
              <a:gd name="connsiteX2" fmla="*/ 10179938 w 11136172"/>
              <a:gd name="connsiteY2" fmla="*/ 0 h 4315711"/>
              <a:gd name="connsiteX3" fmla="*/ 11136172 w 11136172"/>
              <a:gd name="connsiteY3" fmla="*/ 3018 h 4315711"/>
              <a:gd name="connsiteX4" fmla="*/ 10179938 w 11136172"/>
              <a:gd name="connsiteY4" fmla="*/ 980792 h 4315711"/>
              <a:gd name="connsiteX5" fmla="*/ 6905722 w 11136172"/>
              <a:gd name="connsiteY5" fmla="*/ 4315711 h 4315711"/>
              <a:gd name="connsiteX6" fmla="*/ 0 w 11136172"/>
              <a:gd name="connsiteY6" fmla="*/ 4315711 h 4315711"/>
              <a:gd name="connsiteX0" fmla="*/ 0 w 10179938"/>
              <a:gd name="connsiteY0" fmla="*/ 4315711 h 4315711"/>
              <a:gd name="connsiteX1" fmla="*/ 4230450 w 10179938"/>
              <a:gd name="connsiteY1" fmla="*/ 3018 h 4315711"/>
              <a:gd name="connsiteX2" fmla="*/ 10179938 w 10179938"/>
              <a:gd name="connsiteY2" fmla="*/ 0 h 4315711"/>
              <a:gd name="connsiteX3" fmla="*/ 10179938 w 10179938"/>
              <a:gd name="connsiteY3" fmla="*/ 980792 h 4315711"/>
              <a:gd name="connsiteX4" fmla="*/ 6905722 w 10179938"/>
              <a:gd name="connsiteY4" fmla="*/ 4315711 h 4315711"/>
              <a:gd name="connsiteX5" fmla="*/ 0 w 10179938"/>
              <a:gd name="connsiteY5" fmla="*/ 4315711 h 431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938" h="4315711">
                <a:moveTo>
                  <a:pt x="0" y="4315711"/>
                </a:moveTo>
                <a:lnTo>
                  <a:pt x="4230450" y="3018"/>
                </a:lnTo>
                <a:lnTo>
                  <a:pt x="10179938" y="0"/>
                </a:lnTo>
                <a:lnTo>
                  <a:pt x="10179938" y="980792"/>
                </a:lnTo>
                <a:lnTo>
                  <a:pt x="6905722" y="4315711"/>
                </a:lnTo>
                <a:lnTo>
                  <a:pt x="0" y="431571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dirty="0">
              <a:solidFill>
                <a:schemeClr val="tx2"/>
              </a:solidFill>
            </a:endParaRPr>
          </a:p>
        </p:txBody>
      </p:sp>
      <p:sp>
        <p:nvSpPr>
          <p:cNvPr id="7" name="Parallelogram 12"/>
          <p:cNvSpPr/>
          <p:nvPr userDrawn="1"/>
        </p:nvSpPr>
        <p:spPr>
          <a:xfrm>
            <a:off x="-15876" y="3327417"/>
            <a:ext cx="7550151"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8" name="Right Triangle 7"/>
          <p:cNvSpPr/>
          <p:nvPr userDrawn="1"/>
        </p:nvSpPr>
        <p:spPr>
          <a:xfrm flipH="1">
            <a:off x="11491913" y="5395941"/>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9" name="Picture 1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415481" y="341313"/>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534276" y="4462099"/>
            <a:ext cx="3905959" cy="1228655"/>
          </a:xfrm>
        </p:spPr>
        <p:txBody>
          <a:bodyPr tIns="0" bIns="0" anchor="b"/>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40169"/>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191296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5626" y="278133"/>
            <a:ext cx="10424159"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313245" y="7525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80907979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322267"/>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381123"/>
            <a:ext cx="530352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381123"/>
            <a:ext cx="530352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565878"/>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3245" y="1777919"/>
            <a:ext cx="530352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6307138" y="1777919"/>
            <a:ext cx="530352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313245"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6307138" y="1287463"/>
            <a:ext cx="530352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697227416"/>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5626" y="277813"/>
            <a:ext cx="10424159" cy="47466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493186" y="1381123"/>
            <a:ext cx="7132319"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rgbClr val="000000"/>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313245" y="752474"/>
            <a:ext cx="10424159"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313259" y="1381123"/>
            <a:ext cx="401003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40485781"/>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Cover 01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Right Triangle 4"/>
          <p:cNvSpPr/>
          <p:nvPr userDrawn="1"/>
        </p:nvSpPr>
        <p:spPr>
          <a:xfrm flipH="1">
            <a:off x="11488400" y="5392751"/>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pic>
        <p:nvPicPr>
          <p:cNvPr id="6"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arallelogram 7"/>
          <p:cNvSpPr/>
          <p:nvPr userDrawn="1"/>
        </p:nvSpPr>
        <p:spPr>
          <a:xfrm flipH="1">
            <a:off x="1468584" y="1958988"/>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15471154"/>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Cover 02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5">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581076284"/>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Cover 03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5509124"/>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reserve="1">
  <p:cSld name="Cover 04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2">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655896687"/>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Cover 05 Image">
    <p:spTree>
      <p:nvGrpSpPr>
        <p:cNvPr id="1" name=""/>
        <p:cNvGrpSpPr/>
        <p:nvPr/>
      </p:nvGrpSpPr>
      <p:grpSpPr>
        <a:xfrm>
          <a:off x="0" y="0"/>
          <a:ext cx="0" cy="0"/>
          <a:chOff x="0" y="0"/>
          <a:chExt cx="0" cy="0"/>
        </a:xfrm>
      </p:grpSpPr>
      <p:sp>
        <p:nvSpPr>
          <p:cNvPr id="4"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14607" y="341313"/>
            <a:ext cx="2270591"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5324" y="0"/>
            <a:ext cx="112513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Triangle 6"/>
          <p:cNvSpPr/>
          <p:nvPr userDrawn="1"/>
        </p:nvSpPr>
        <p:spPr>
          <a:xfrm flipH="1">
            <a:off x="11488400" y="5392751"/>
            <a:ext cx="205263" cy="204787"/>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0000"/>
              </a:solidFill>
            </a:endParaRPr>
          </a:p>
        </p:txBody>
      </p:sp>
      <p:sp>
        <p:nvSpPr>
          <p:cNvPr id="8" name="Parallelogram 7"/>
          <p:cNvSpPr/>
          <p:nvPr userDrawn="1"/>
        </p:nvSpPr>
        <p:spPr>
          <a:xfrm flipH="1">
            <a:off x="1468584" y="1958988"/>
            <a:ext cx="2194412" cy="1096963"/>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
        <p:nvSpPr>
          <p:cNvPr id="9" name="Parallelogram 12"/>
          <p:cNvSpPr/>
          <p:nvPr userDrawn="1"/>
        </p:nvSpPr>
        <p:spPr>
          <a:xfrm>
            <a:off x="-16929" y="3327413"/>
            <a:ext cx="7550300" cy="3554413"/>
          </a:xfrm>
          <a:custGeom>
            <a:avLst/>
            <a:gdLst>
              <a:gd name="connsiteX0" fmla="*/ 0 w 11532358"/>
              <a:gd name="connsiteY0" fmla="*/ 4292220 h 4292220"/>
              <a:gd name="connsiteX1" fmla="*/ 4257281 w 11532358"/>
              <a:gd name="connsiteY1" fmla="*/ 0 h 4292220"/>
              <a:gd name="connsiteX2" fmla="*/ 11532358 w 11532358"/>
              <a:gd name="connsiteY2" fmla="*/ 0 h 4292220"/>
              <a:gd name="connsiteX3" fmla="*/ 7275077 w 11532358"/>
              <a:gd name="connsiteY3" fmla="*/ 4292220 h 4292220"/>
              <a:gd name="connsiteX4" fmla="*/ 0 w 11532358"/>
              <a:gd name="connsiteY4"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0 w 11532358"/>
              <a:gd name="connsiteY5" fmla="*/ 4292220 h 4292220"/>
              <a:gd name="connsiteX0" fmla="*/ 0 w 11532358"/>
              <a:gd name="connsiteY0" fmla="*/ 4292220 h 4292220"/>
              <a:gd name="connsiteX1" fmla="*/ 3271464 w 11532358"/>
              <a:gd name="connsiteY1" fmla="*/ 994331 h 4292220"/>
              <a:gd name="connsiteX2" fmla="*/ 4257281 w 11532358"/>
              <a:gd name="connsiteY2" fmla="*/ 0 h 4292220"/>
              <a:gd name="connsiteX3" fmla="*/ 11532358 w 11532358"/>
              <a:gd name="connsiteY3" fmla="*/ 0 h 4292220"/>
              <a:gd name="connsiteX4" fmla="*/ 7275077 w 11532358"/>
              <a:gd name="connsiteY4" fmla="*/ 4292220 h 4292220"/>
              <a:gd name="connsiteX5" fmla="*/ 3271426 w 11532358"/>
              <a:gd name="connsiteY5" fmla="*/ 4291864 h 4292220"/>
              <a:gd name="connsiteX6" fmla="*/ 0 w 11532358"/>
              <a:gd name="connsiteY6" fmla="*/ 4292220 h 4292220"/>
              <a:gd name="connsiteX0" fmla="*/ 0 w 8260932"/>
              <a:gd name="connsiteY0" fmla="*/ 4291864 h 4292220"/>
              <a:gd name="connsiteX1" fmla="*/ 38 w 8260932"/>
              <a:gd name="connsiteY1" fmla="*/ 994331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0 w 8260932"/>
              <a:gd name="connsiteY0" fmla="*/ 4291864 h 4292220"/>
              <a:gd name="connsiteX1" fmla="*/ 682426 w 8260932"/>
              <a:gd name="connsiteY1" fmla="*/ 325590 h 4292220"/>
              <a:gd name="connsiteX2" fmla="*/ 985855 w 8260932"/>
              <a:gd name="connsiteY2" fmla="*/ 0 h 4292220"/>
              <a:gd name="connsiteX3" fmla="*/ 8260932 w 8260932"/>
              <a:gd name="connsiteY3" fmla="*/ 0 h 4292220"/>
              <a:gd name="connsiteX4" fmla="*/ 4003651 w 8260932"/>
              <a:gd name="connsiteY4" fmla="*/ 4292220 h 4292220"/>
              <a:gd name="connsiteX5" fmla="*/ 0 w 8260932"/>
              <a:gd name="connsiteY5" fmla="*/ 4291864 h 4292220"/>
              <a:gd name="connsiteX0" fmla="*/ 40907 w 7578507"/>
              <a:gd name="connsiteY0" fmla="*/ 3486646 h 4292220"/>
              <a:gd name="connsiteX1" fmla="*/ 1 w 7578507"/>
              <a:gd name="connsiteY1" fmla="*/ 325590 h 4292220"/>
              <a:gd name="connsiteX2" fmla="*/ 303430 w 7578507"/>
              <a:gd name="connsiteY2" fmla="*/ 0 h 4292220"/>
              <a:gd name="connsiteX3" fmla="*/ 7578507 w 7578507"/>
              <a:gd name="connsiteY3" fmla="*/ 0 h 4292220"/>
              <a:gd name="connsiteX4" fmla="*/ 3321226 w 7578507"/>
              <a:gd name="connsiteY4" fmla="*/ 4292220 h 4292220"/>
              <a:gd name="connsiteX5" fmla="*/ 40907 w 7578507"/>
              <a:gd name="connsiteY5" fmla="*/ 3486646 h 4292220"/>
              <a:gd name="connsiteX0" fmla="*/ 13612 w 7551212"/>
              <a:gd name="connsiteY0" fmla="*/ 3486646 h 4292220"/>
              <a:gd name="connsiteX1" fmla="*/ 1 w 7551212"/>
              <a:gd name="connsiteY1" fmla="*/ 352885 h 4292220"/>
              <a:gd name="connsiteX2" fmla="*/ 276135 w 7551212"/>
              <a:gd name="connsiteY2" fmla="*/ 0 h 4292220"/>
              <a:gd name="connsiteX3" fmla="*/ 7551212 w 7551212"/>
              <a:gd name="connsiteY3" fmla="*/ 0 h 4292220"/>
              <a:gd name="connsiteX4" fmla="*/ 3293931 w 7551212"/>
              <a:gd name="connsiteY4" fmla="*/ 4292220 h 4292220"/>
              <a:gd name="connsiteX5" fmla="*/ 13612 w 7551212"/>
              <a:gd name="connsiteY5" fmla="*/ 3486646 h 4292220"/>
              <a:gd name="connsiteX0" fmla="*/ 13612 w 7551212"/>
              <a:gd name="connsiteY0" fmla="*/ 3486646 h 3555241"/>
              <a:gd name="connsiteX1" fmla="*/ 1 w 7551212"/>
              <a:gd name="connsiteY1" fmla="*/ 352885 h 3555241"/>
              <a:gd name="connsiteX2" fmla="*/ 276135 w 7551212"/>
              <a:gd name="connsiteY2" fmla="*/ 0 h 3555241"/>
              <a:gd name="connsiteX3" fmla="*/ 7551212 w 7551212"/>
              <a:gd name="connsiteY3" fmla="*/ 0 h 3555241"/>
              <a:gd name="connsiteX4" fmla="*/ 3976320 w 7551212"/>
              <a:gd name="connsiteY4" fmla="*/ 3555241 h 3555241"/>
              <a:gd name="connsiteX5" fmla="*/ 13612 w 7551212"/>
              <a:gd name="connsiteY5" fmla="*/ 3486646 h 3555241"/>
              <a:gd name="connsiteX0" fmla="*/ 13612 w 7551212"/>
              <a:gd name="connsiteY0" fmla="*/ 3568532 h 3568532"/>
              <a:gd name="connsiteX1" fmla="*/ 1 w 7551212"/>
              <a:gd name="connsiteY1" fmla="*/ 352885 h 3568532"/>
              <a:gd name="connsiteX2" fmla="*/ 276135 w 7551212"/>
              <a:gd name="connsiteY2" fmla="*/ 0 h 3568532"/>
              <a:gd name="connsiteX3" fmla="*/ 7551212 w 7551212"/>
              <a:gd name="connsiteY3" fmla="*/ 0 h 3568532"/>
              <a:gd name="connsiteX4" fmla="*/ 3976320 w 7551212"/>
              <a:gd name="connsiteY4" fmla="*/ 3555241 h 3568532"/>
              <a:gd name="connsiteX5" fmla="*/ 13612 w 7551212"/>
              <a:gd name="connsiteY5" fmla="*/ 3568532 h 3568532"/>
              <a:gd name="connsiteX0" fmla="*/ 0 w 7619487"/>
              <a:gd name="connsiteY0" fmla="*/ 3759601 h 3759601"/>
              <a:gd name="connsiteX1" fmla="*/ 68276 w 7619487"/>
              <a:gd name="connsiteY1" fmla="*/ 352885 h 3759601"/>
              <a:gd name="connsiteX2" fmla="*/ 344410 w 7619487"/>
              <a:gd name="connsiteY2" fmla="*/ 0 h 3759601"/>
              <a:gd name="connsiteX3" fmla="*/ 7619487 w 7619487"/>
              <a:gd name="connsiteY3" fmla="*/ 0 h 3759601"/>
              <a:gd name="connsiteX4" fmla="*/ 4044595 w 7619487"/>
              <a:gd name="connsiteY4" fmla="*/ 3555241 h 3759601"/>
              <a:gd name="connsiteX5" fmla="*/ 0 w 7619487"/>
              <a:gd name="connsiteY5" fmla="*/ 3759601 h 3759601"/>
              <a:gd name="connsiteX0" fmla="*/ 0 w 7947034"/>
              <a:gd name="connsiteY0" fmla="*/ 3991612 h 3991612"/>
              <a:gd name="connsiteX1" fmla="*/ 395823 w 7947034"/>
              <a:gd name="connsiteY1" fmla="*/ 352885 h 3991612"/>
              <a:gd name="connsiteX2" fmla="*/ 671957 w 7947034"/>
              <a:gd name="connsiteY2" fmla="*/ 0 h 3991612"/>
              <a:gd name="connsiteX3" fmla="*/ 7947034 w 7947034"/>
              <a:gd name="connsiteY3" fmla="*/ 0 h 3991612"/>
              <a:gd name="connsiteX4" fmla="*/ 4372142 w 7947034"/>
              <a:gd name="connsiteY4" fmla="*/ 3555241 h 3991612"/>
              <a:gd name="connsiteX5" fmla="*/ 0 w 7947034"/>
              <a:gd name="connsiteY5" fmla="*/ 3991612 h 3991612"/>
              <a:gd name="connsiteX0" fmla="*/ 0 w 7551249"/>
              <a:gd name="connsiteY0" fmla="*/ 3554884 h 3555241"/>
              <a:gd name="connsiteX1" fmla="*/ 38 w 7551249"/>
              <a:gd name="connsiteY1" fmla="*/ 352885 h 3555241"/>
              <a:gd name="connsiteX2" fmla="*/ 276172 w 7551249"/>
              <a:gd name="connsiteY2" fmla="*/ 0 h 3555241"/>
              <a:gd name="connsiteX3" fmla="*/ 7551249 w 7551249"/>
              <a:gd name="connsiteY3" fmla="*/ 0 h 3555241"/>
              <a:gd name="connsiteX4" fmla="*/ 3976357 w 7551249"/>
              <a:gd name="connsiteY4" fmla="*/ 3555241 h 3555241"/>
              <a:gd name="connsiteX5" fmla="*/ 0 w 7551249"/>
              <a:gd name="connsiteY5" fmla="*/ 3554884 h 355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249" h="3555241">
                <a:moveTo>
                  <a:pt x="0" y="3554884"/>
                </a:moveTo>
                <a:cubicBezTo>
                  <a:pt x="13" y="2455706"/>
                  <a:pt x="25" y="1452063"/>
                  <a:pt x="38" y="352885"/>
                </a:cubicBezTo>
                <a:lnTo>
                  <a:pt x="276172" y="0"/>
                </a:lnTo>
                <a:lnTo>
                  <a:pt x="7551249" y="0"/>
                </a:lnTo>
                <a:lnTo>
                  <a:pt x="3976357" y="3555241"/>
                </a:lnTo>
                <a:lnTo>
                  <a:pt x="0" y="3554884"/>
                </a:lnTo>
                <a:close/>
              </a:path>
            </a:pathLst>
          </a:custGeom>
          <a:solidFill>
            <a:schemeClr val="accent3">
              <a:alpha val="50196"/>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Title 1"/>
          <p:cNvSpPr>
            <a:spLocks noGrp="1"/>
          </p:cNvSpPr>
          <p:nvPr>
            <p:ph type="ctrTitle"/>
          </p:nvPr>
        </p:nvSpPr>
        <p:spPr>
          <a:xfrm>
            <a:off x="5953833" y="4870941"/>
            <a:ext cx="5486400" cy="822960"/>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68234" y="5762394"/>
            <a:ext cx="457200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58570709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image" Target="../media/image1.emf"/><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theme" Target="../theme/theme10.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image" Target="../media/image1.emf"/><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theme" Target="../theme/theme11.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image" Target="../media/image1.emf"/><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theme" Target="../theme/theme12.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image" Target="../media/image1.emf"/><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theme" Target="../theme/theme1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image" Target="../media/image1.emf"/><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theme" Target="../theme/theme14.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theme" Target="../theme/theme15.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image" Target="../media/image1.emf"/><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image" Target="../media/image9.png"/><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image" Target="../media/image1.emf"/><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theme" Target="../theme/theme1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53.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5" Type="http://schemas.openxmlformats.org/officeDocument/2006/relationships/slideLayout" Target="../slideLayouts/slideLayout250.xml"/><Relationship Id="rId10" Type="http://schemas.openxmlformats.org/officeDocument/2006/relationships/image" Target="../media/image1.emf"/><Relationship Id="rId4" Type="http://schemas.openxmlformats.org/officeDocument/2006/relationships/slideLayout" Target="../slideLayouts/slideLayout249.xml"/><Relationship Id="rId9"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21" Type="http://schemas.openxmlformats.org/officeDocument/2006/relationships/image" Target="../media/image9.png"/><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image" Target="../media/image1.emf"/><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10" Type="http://schemas.openxmlformats.org/officeDocument/2006/relationships/slideLayout" Target="../slideLayouts/slideLayout263.xml"/><Relationship Id="rId19" Type="http://schemas.openxmlformats.org/officeDocument/2006/relationships/theme" Target="../theme/theme18.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1.emf"/><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image" Target="../media/image1.emf"/><Relationship Id="rId5" Type="http://schemas.openxmlformats.org/officeDocument/2006/relationships/slideLayout" Target="../slideLayouts/slideLayout31.xml"/><Relationship Id="rId10"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image" Target="../media/image1.emf"/><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1.emf"/><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6.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image" Target="../media/image1.emf"/><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7.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image" Target="../media/image1.emf"/><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theme" Target="../theme/theme8.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image" Target="../media/image1.emf"/><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theme" Target="../theme/theme9.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5626" y="277813"/>
            <a:ext cx="10424159"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13248" y="1381124"/>
            <a:ext cx="113385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3" y="6561033"/>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cs typeface="Arial" pitchFamily="34" charset="0"/>
              </a:rPr>
              <a:t>|   </a:t>
            </a:r>
            <a:r>
              <a:rPr lang="en-US" sz="1000" cap="all" dirty="0" smtClean="0">
                <a:cs typeface="Arial" pitchFamily="34" charset="0"/>
              </a:rPr>
              <a:t>DNN project</a:t>
            </a:r>
            <a:endParaRPr lang="en-US" sz="1000" cap="all" dirty="0">
              <a:cs typeface="Arial" pitchFamily="34" charset="0"/>
            </a:endParaRPr>
          </a:p>
        </p:txBody>
      </p:sp>
      <p:pic>
        <p:nvPicPr>
          <p:cNvPr id="1029" name="Picture 9"/>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cs typeface="Arial" pitchFamily="34" charset="0"/>
              </a:rPr>
              <a:pPr algn="r" fontAlgn="auto">
                <a:spcBef>
                  <a:spcPts val="0"/>
                </a:spcBef>
                <a:spcAft>
                  <a:spcPts val="0"/>
                </a:spcAft>
                <a:defRPr/>
              </a:pPr>
              <a:t>‹#›</a:t>
            </a:fld>
            <a:endParaRPr lang="en-US" sz="1000" cap="all" dirty="0">
              <a:cs typeface="Arial" pitchFamily="34" charset="0"/>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24" r:id="rId11"/>
    <p:sldLayoutId id="2147483825" r:id="rId12"/>
    <p:sldLayoutId id="2147483826" r:id="rId13"/>
    <p:sldLayoutId id="2147483841" r:id="rId14"/>
    <p:sldLayoutId id="2147483842" r:id="rId15"/>
    <p:sldLayoutId id="2147483843" r:id="rId16"/>
    <p:sldLayoutId id="2147484132" r:id="rId17"/>
  </p:sldLayoutIdLst>
  <p:transition/>
  <p:timing>
    <p:tnLst>
      <p:par>
        <p:cTn id="1" dur="indefinite" restart="never" nodeType="tmRoot"/>
      </p:par>
    </p:tnLst>
  </p:timing>
  <p:txStyles>
    <p:titleStyle>
      <a:lvl1pPr algn="l" rtl="0" eaLnBrk="1" fontAlgn="base" hangingPunct="1">
        <a:spcBef>
          <a:spcPct val="0"/>
        </a:spcBef>
        <a:spcAft>
          <a:spcPct val="0"/>
        </a:spcAft>
        <a:defRPr lang="en-US" sz="2600" kern="1200" cap="all" baseline="0" dirty="0">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30" y="277813"/>
            <a:ext cx="10426101"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4099" name="Text Placeholder 2"/>
          <p:cNvSpPr>
            <a:spLocks noGrp="1"/>
          </p:cNvSpPr>
          <p:nvPr>
            <p:ph type="body" idx="1"/>
          </p:nvPr>
        </p:nvSpPr>
        <p:spPr bwMode="auto">
          <a:xfrm>
            <a:off x="313194" y="1381125"/>
            <a:ext cx="11338147"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TextBox 8"/>
          <p:cNvSpPr txBox="1"/>
          <p:nvPr/>
        </p:nvSpPr>
        <p:spPr>
          <a:xfrm>
            <a:off x="442269" y="6561034"/>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DNN project</a:t>
            </a:r>
          </a:p>
        </p:txBody>
      </p:sp>
      <p:pic>
        <p:nvPicPr>
          <p:cNvPr id="4101" name="Picture 9"/>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825"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BDEAB763-C833-4E25-830E-2D259F1FA709}"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2816107567"/>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Lst>
  <p:transition/>
  <p:timing>
    <p:tnLst>
      <p:par>
        <p:cTn id="1" dur="indefinite" restart="never" nodeType="tmRoot"/>
      </p:par>
    </p:tnLst>
  </p:timing>
  <p:txStyles>
    <p:titleStyle>
      <a:lvl1pPr algn="l" rtl="0" eaLnBrk="0" fontAlgn="base" hangingPunct="0">
        <a:spcBef>
          <a:spcPct val="0"/>
        </a:spcBef>
        <a:spcAft>
          <a:spcPct val="0"/>
        </a:spcAft>
        <a:defRPr lang="en-US" sz="2600" kern="1200" cap="all" dirty="0">
          <a:solidFill>
            <a:schemeClr val="tx1"/>
          </a:solidFill>
          <a:latin typeface="Calibri" pitchFamily="34" charset="0"/>
          <a:ea typeface="+mj-ea"/>
          <a:cs typeface="+mj-cs"/>
        </a:defRPr>
      </a:lvl1pPr>
      <a:lvl2pPr algn="l" rtl="0" eaLnBrk="0" fontAlgn="base" hangingPunct="0">
        <a:spcBef>
          <a:spcPct val="0"/>
        </a:spcBef>
        <a:spcAft>
          <a:spcPct val="0"/>
        </a:spcAft>
        <a:defRPr sz="2600">
          <a:solidFill>
            <a:schemeClr val="tx1"/>
          </a:solidFill>
          <a:latin typeface="Calibri" pitchFamily="34" charset="0"/>
        </a:defRPr>
      </a:lvl2pPr>
      <a:lvl3pPr algn="l" rtl="0" eaLnBrk="0" fontAlgn="base" hangingPunct="0">
        <a:spcBef>
          <a:spcPct val="0"/>
        </a:spcBef>
        <a:spcAft>
          <a:spcPct val="0"/>
        </a:spcAft>
        <a:defRPr sz="2600">
          <a:solidFill>
            <a:schemeClr val="tx1"/>
          </a:solidFill>
          <a:latin typeface="Calibri" pitchFamily="34" charset="0"/>
        </a:defRPr>
      </a:lvl3pPr>
      <a:lvl4pPr algn="l" rtl="0" eaLnBrk="0" fontAlgn="base" hangingPunct="0">
        <a:spcBef>
          <a:spcPct val="0"/>
        </a:spcBef>
        <a:spcAft>
          <a:spcPct val="0"/>
        </a:spcAft>
        <a:defRPr sz="2600">
          <a:solidFill>
            <a:schemeClr val="tx1"/>
          </a:solidFill>
          <a:latin typeface="Calibri" pitchFamily="34" charset="0"/>
        </a:defRPr>
      </a:lvl4pPr>
      <a:lvl5pPr algn="l" rtl="0" eaLnBrk="0" fontAlgn="base" hangingPunct="0">
        <a:spcBef>
          <a:spcPct val="0"/>
        </a:spcBef>
        <a:spcAft>
          <a:spcPct val="0"/>
        </a:spcAft>
        <a:defRPr sz="26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0" fontAlgn="base" hangingPunct="0">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0" fontAlgn="base" hangingPunct="0">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0" fontAlgn="base" hangingPunct="0">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5626" y="277813"/>
            <a:ext cx="10424159"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13248" y="1381124"/>
            <a:ext cx="113385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3" y="6561033"/>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a:t>
            </a:r>
            <a:r>
              <a:rPr lang="en-US" sz="1000" cap="all" dirty="0" smtClean="0">
                <a:solidFill>
                  <a:prstClr val="black"/>
                </a:solidFill>
                <a:cs typeface="Arial" pitchFamily="34" charset="0"/>
              </a:rPr>
              <a:t>DNN project</a:t>
            </a:r>
            <a:endParaRPr lang="en-US" sz="1000" cap="all" dirty="0">
              <a:solidFill>
                <a:prstClr val="black"/>
              </a:solidFill>
              <a:cs typeface="Arial" pitchFamily="34" charset="0"/>
            </a:endParaRPr>
          </a:p>
        </p:txBody>
      </p:sp>
      <p:pic>
        <p:nvPicPr>
          <p:cNvPr id="1029" name="Picture 9"/>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1451432349"/>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Lst>
  <p:transition/>
  <p:timing>
    <p:tnLst>
      <p:par>
        <p:cTn id="1" dur="indefinite" restart="never" nodeType="tmRoot"/>
      </p:par>
    </p:tnLst>
  </p:timing>
  <p:txStyles>
    <p:titleStyle>
      <a:lvl1pPr algn="l" rtl="0" eaLnBrk="1" fontAlgn="base" hangingPunct="1">
        <a:spcBef>
          <a:spcPct val="0"/>
        </a:spcBef>
        <a:spcAft>
          <a:spcPct val="0"/>
        </a:spcAft>
        <a:defRPr lang="en-US" sz="2600" kern="1200" cap="all" baseline="0" dirty="0">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5626" y="277813"/>
            <a:ext cx="10424159"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13248" y="1381124"/>
            <a:ext cx="113385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3" y="6561033"/>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a:t>
            </a:r>
            <a:r>
              <a:rPr lang="en-US" sz="1000" cap="all" dirty="0" smtClean="0">
                <a:solidFill>
                  <a:prstClr val="black"/>
                </a:solidFill>
                <a:cs typeface="Arial" pitchFamily="34" charset="0"/>
              </a:rPr>
              <a:t>DNN project</a:t>
            </a:r>
            <a:endParaRPr lang="en-US" sz="1000" cap="all" dirty="0">
              <a:solidFill>
                <a:prstClr val="black"/>
              </a:solidFill>
              <a:cs typeface="Arial" pitchFamily="34" charset="0"/>
            </a:endParaRPr>
          </a:p>
        </p:txBody>
      </p:sp>
      <p:pic>
        <p:nvPicPr>
          <p:cNvPr id="1029" name="Picture 9"/>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862739980"/>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Lst>
  <p:transition/>
  <p:timing>
    <p:tnLst>
      <p:par>
        <p:cTn id="1" dur="indefinite" restart="never" nodeType="tmRoot"/>
      </p:par>
    </p:tnLst>
  </p:timing>
  <p:txStyles>
    <p:titleStyle>
      <a:lvl1pPr algn="l" rtl="0" eaLnBrk="1" fontAlgn="base" hangingPunct="1">
        <a:spcBef>
          <a:spcPct val="0"/>
        </a:spcBef>
        <a:spcAft>
          <a:spcPct val="0"/>
        </a:spcAft>
        <a:defRPr lang="en-US" sz="2600" kern="1200" cap="all" baseline="0" dirty="0">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5626" y="277813"/>
            <a:ext cx="10424159"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13248" y="1381124"/>
            <a:ext cx="113385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3" y="6561033"/>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a:t>
            </a:r>
            <a:r>
              <a:rPr lang="en-US" sz="1000" cap="all" dirty="0" smtClean="0">
                <a:solidFill>
                  <a:prstClr val="black"/>
                </a:solidFill>
                <a:cs typeface="Arial" pitchFamily="34" charset="0"/>
              </a:rPr>
              <a:t>DNN project</a:t>
            </a:r>
            <a:endParaRPr lang="en-US" sz="1000" cap="all" dirty="0">
              <a:solidFill>
                <a:prstClr val="black"/>
              </a:solidFill>
              <a:cs typeface="Arial" pitchFamily="34" charset="0"/>
            </a:endParaRPr>
          </a:p>
        </p:txBody>
      </p:sp>
      <p:pic>
        <p:nvPicPr>
          <p:cNvPr id="1029" name="Picture 9"/>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4162124021"/>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 id="2147484112" r:id="rId18"/>
  </p:sldLayoutIdLst>
  <p:transition/>
  <p:timing>
    <p:tnLst>
      <p:par>
        <p:cTn id="1" dur="indefinite" restart="never" nodeType="tmRoot"/>
      </p:par>
    </p:tnLst>
  </p:timing>
  <p:txStyles>
    <p:titleStyle>
      <a:lvl1pPr algn="l" rtl="0" eaLnBrk="1" fontAlgn="base" hangingPunct="1">
        <a:spcBef>
          <a:spcPct val="0"/>
        </a:spcBef>
        <a:spcAft>
          <a:spcPct val="0"/>
        </a:spcAft>
        <a:defRPr lang="en-US" sz="2600" kern="1200" cap="all" baseline="0" dirty="0">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5626" y="277813"/>
            <a:ext cx="10424159"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13248" y="1381124"/>
            <a:ext cx="113385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3" y="6561033"/>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a:t>
            </a:r>
            <a:r>
              <a:rPr lang="en-US" sz="1000" cap="all" dirty="0" smtClean="0">
                <a:solidFill>
                  <a:prstClr val="black"/>
                </a:solidFill>
                <a:cs typeface="Arial" pitchFamily="34" charset="0"/>
              </a:rPr>
              <a:t>DNN project</a:t>
            </a:r>
            <a:endParaRPr lang="en-US" sz="1000" cap="all" dirty="0">
              <a:solidFill>
                <a:prstClr val="black"/>
              </a:solidFill>
              <a:cs typeface="Arial" pitchFamily="34" charset="0"/>
            </a:endParaRPr>
          </a:p>
        </p:txBody>
      </p:sp>
      <p:pic>
        <p:nvPicPr>
          <p:cNvPr id="1029" name="Picture 9"/>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2395158688"/>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Lst>
  <p:transition/>
  <p:timing>
    <p:tnLst>
      <p:par>
        <p:cTn id="1" dur="indefinite" restart="never" nodeType="tmRoot"/>
      </p:par>
    </p:tnLst>
  </p:timing>
  <p:txStyles>
    <p:titleStyle>
      <a:lvl1pPr algn="l" rtl="0" eaLnBrk="1" fontAlgn="base" hangingPunct="1">
        <a:spcBef>
          <a:spcPct val="0"/>
        </a:spcBef>
        <a:spcAft>
          <a:spcPct val="0"/>
        </a:spcAft>
        <a:defRPr lang="en-US" sz="2600" kern="1200" cap="all" baseline="0" dirty="0">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5626" y="277813"/>
            <a:ext cx="10424159"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13248" y="1381124"/>
            <a:ext cx="113385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3" y="6561033"/>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a:t>
            </a:r>
            <a:r>
              <a:rPr lang="en-US" sz="1000" cap="all" dirty="0" smtClean="0">
                <a:solidFill>
                  <a:prstClr val="black"/>
                </a:solidFill>
                <a:cs typeface="Arial" pitchFamily="34" charset="0"/>
              </a:rPr>
              <a:t>DNN project</a:t>
            </a:r>
            <a:endParaRPr lang="en-US" sz="1000" cap="all" dirty="0">
              <a:solidFill>
                <a:prstClr val="black"/>
              </a:solidFill>
              <a:cs typeface="Arial" pitchFamily="34" charset="0"/>
            </a:endParaRPr>
          </a:p>
        </p:txBody>
      </p:sp>
      <p:pic>
        <p:nvPicPr>
          <p:cNvPr id="1029" name="Picture 9"/>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3438147537"/>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Lst>
  <p:transition/>
  <p:timing>
    <p:tnLst>
      <p:par>
        <p:cTn id="1" dur="indefinite" restart="never" nodeType="tmRoot"/>
      </p:par>
    </p:tnLst>
  </p:timing>
  <p:txStyles>
    <p:titleStyle>
      <a:lvl1pPr algn="l" rtl="0" eaLnBrk="1" fontAlgn="base" hangingPunct="1">
        <a:spcBef>
          <a:spcPct val="0"/>
        </a:spcBef>
        <a:spcAft>
          <a:spcPct val="0"/>
        </a:spcAft>
        <a:defRPr lang="en-US" sz="2600" kern="1200" cap="all" baseline="0" dirty="0">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5598" y="306388"/>
            <a:ext cx="10238613" cy="474662"/>
          </a:xfrm>
          <a:prstGeom prst="rect">
            <a:avLst/>
          </a:prstGeom>
        </p:spPr>
        <p:txBody>
          <a:bodyPr vert="horz" lIns="0" tIns="45720" rIns="0" bIns="0" rtlCol="0" anchor="b" anchorCtr="0">
            <a:noAutofit/>
          </a:bodyPr>
          <a:lstStyle/>
          <a:p>
            <a:r>
              <a:rPr lang="en-US" dirty="0" smtClean="0"/>
              <a:t>Click to edit Master title style</a:t>
            </a:r>
            <a:endParaRPr lang="en-US" dirty="0"/>
          </a:p>
        </p:txBody>
      </p:sp>
      <p:sp>
        <p:nvSpPr>
          <p:cNvPr id="1027" name="Text Placeholder 2"/>
          <p:cNvSpPr>
            <a:spLocks noGrp="1"/>
          </p:cNvSpPr>
          <p:nvPr>
            <p:ph type="body" idx="1"/>
          </p:nvPr>
        </p:nvSpPr>
        <p:spPr bwMode="auto">
          <a:xfrm>
            <a:off x="365755" y="1381124"/>
            <a:ext cx="11457496"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extBox 8"/>
          <p:cNvSpPr txBox="1"/>
          <p:nvPr/>
        </p:nvSpPr>
        <p:spPr>
          <a:xfrm>
            <a:off x="442913" y="6561034"/>
            <a:ext cx="4263988"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latin typeface="Calibri"/>
                <a:cs typeface="Arial" pitchFamily="34" charset="0"/>
              </a:rPr>
              <a:t>|   </a:t>
            </a:r>
            <a:r>
              <a:rPr lang="en-US" sz="1000" cap="all" dirty="0" smtClean="0">
                <a:solidFill>
                  <a:prstClr val="black"/>
                </a:solidFill>
                <a:latin typeface="Calibri"/>
                <a:cs typeface="Arial" pitchFamily="34" charset="0"/>
              </a:rPr>
              <a:t>Heterogeneous system coherence   |   December 11, 2013   </a:t>
            </a:r>
            <a:r>
              <a:rPr lang="en-US" sz="1000" cap="all" dirty="0">
                <a:solidFill>
                  <a:prstClr val="black"/>
                </a:solidFill>
                <a:latin typeface="Calibri"/>
                <a:cs typeface="Arial" pitchFamily="34" charset="0"/>
              </a:rPr>
              <a:t>|   </a:t>
            </a:r>
            <a:r>
              <a:rPr lang="en-US" sz="1000" cap="all" dirty="0" smtClean="0">
                <a:solidFill>
                  <a:prstClr val="black"/>
                </a:solidFill>
                <a:latin typeface="Calibri"/>
                <a:cs typeface="Arial" pitchFamily="34" charset="0"/>
              </a:rPr>
              <a:t>micro-46</a:t>
            </a:r>
            <a:endParaRPr lang="en-US" sz="1000" cap="all" dirty="0">
              <a:solidFill>
                <a:prstClr val="black"/>
              </a:solidFill>
              <a:latin typeface="Calibri"/>
              <a:cs typeface="Arial" pitchFamily="34" charset="0"/>
            </a:endParaRPr>
          </a:p>
        </p:txBody>
      </p:sp>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latin typeface="Calibri"/>
                <a:cs typeface="Arial" pitchFamily="34" charset="0"/>
              </a:rPr>
              <a:pPr algn="r" fontAlgn="auto">
                <a:spcBef>
                  <a:spcPts val="0"/>
                </a:spcBef>
                <a:spcAft>
                  <a:spcPts val="0"/>
                </a:spcAft>
                <a:defRPr/>
              </a:pPr>
              <a:t>‹#›</a:t>
            </a:fld>
            <a:endParaRPr lang="en-US" sz="1000" cap="all" dirty="0">
              <a:solidFill>
                <a:prstClr val="black"/>
              </a:solidFill>
              <a:latin typeface="Calibri"/>
              <a:cs typeface="Arial" pitchFamily="34" charset="0"/>
            </a:endParaRPr>
          </a:p>
        </p:txBody>
      </p:sp>
      <p:pic>
        <p:nvPicPr>
          <p:cNvPr id="7" name="Picture 9"/>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396428" y="344925"/>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2" descr="http://www.uc.wisc.edu/brand/templates-and-downloads/downloads/print/UWlogo_fl_4c.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0360501" y="6378682"/>
            <a:ext cx="1637824"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012335"/>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Lst>
  <p:transition/>
  <p:timing>
    <p:tnLst>
      <p:par>
        <p:cTn id="1" dur="indefinite" restart="never" nodeType="tmRoot"/>
      </p:par>
    </p:tnLst>
  </p:timing>
  <p:txStyles>
    <p:titleStyle>
      <a:lvl1pPr algn="l" rtl="0" eaLnBrk="1" fontAlgn="base" hangingPunct="1">
        <a:spcBef>
          <a:spcPct val="0"/>
        </a:spcBef>
        <a:spcAft>
          <a:spcPct val="0"/>
        </a:spcAft>
        <a:defRPr sz="3200" kern="1200" cap="all">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8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24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20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5598" y="306388"/>
            <a:ext cx="10238613" cy="474662"/>
          </a:xfrm>
          <a:prstGeom prst="rect">
            <a:avLst/>
          </a:prstGeom>
        </p:spPr>
        <p:txBody>
          <a:bodyPr vert="horz" lIns="0" tIns="45720" rIns="0" bIns="0" rtlCol="0" anchor="b" anchorCtr="0">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365755" y="1381124"/>
            <a:ext cx="11457496"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5" y="6561034"/>
            <a:ext cx="6004849"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a:t>
            </a:r>
            <a:r>
              <a:rPr lang="en-US" sz="1000" cap="all" dirty="0" smtClean="0">
                <a:solidFill>
                  <a:prstClr val="black"/>
                </a:solidFill>
                <a:cs typeface="Arial" pitchFamily="34" charset="0"/>
              </a:rPr>
              <a:t>Implementing a Leading Loads Performance Predictor on commodity Processors  </a:t>
            </a:r>
            <a:r>
              <a:rPr lang="en-US" sz="1000" cap="all" dirty="0">
                <a:solidFill>
                  <a:prstClr val="black"/>
                </a:solidFill>
                <a:cs typeface="Arial" pitchFamily="34" charset="0"/>
              </a:rPr>
              <a:t>|   </a:t>
            </a:r>
            <a:r>
              <a:rPr lang="en-US" sz="1000" cap="all" dirty="0" smtClean="0">
                <a:solidFill>
                  <a:prstClr val="black"/>
                </a:solidFill>
                <a:cs typeface="Arial" pitchFamily="34" charset="0"/>
              </a:rPr>
              <a:t>June 19, 2014</a:t>
            </a:r>
            <a:endParaRPr lang="en-US" sz="1000" cap="all" dirty="0">
              <a:solidFill>
                <a:prstClr val="black"/>
              </a:solidFill>
              <a:cs typeface="Arial" pitchFamily="34" charset="0"/>
            </a:endParaRPr>
          </a:p>
        </p:txBody>
      </p:sp>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pic>
        <p:nvPicPr>
          <p:cNvPr id="7" name="Picture 9"/>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396428" y="344925"/>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255836"/>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Lst>
  <p:transition/>
  <p:timing>
    <p:tnLst>
      <p:par>
        <p:cTn id="1" dur="indefinite" restart="never" nodeType="tmRoot"/>
      </p:par>
    </p:tnLst>
  </p:timing>
  <p:txStyles>
    <p:titleStyle>
      <a:lvl1pPr algn="l" rtl="0" eaLnBrk="1" fontAlgn="base" hangingPunct="1">
        <a:spcBef>
          <a:spcPct val="0"/>
        </a:spcBef>
        <a:spcAft>
          <a:spcPct val="0"/>
        </a:spcAft>
        <a:defRPr sz="2600" kern="1200" cap="all">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5598" y="306388"/>
            <a:ext cx="10238613" cy="474662"/>
          </a:xfrm>
          <a:prstGeom prst="rect">
            <a:avLst/>
          </a:prstGeom>
        </p:spPr>
        <p:txBody>
          <a:bodyPr vert="horz" lIns="0" tIns="45720" rIns="0" bIns="0" rtlCol="0" anchor="b" anchorCtr="0">
            <a:noAutofit/>
          </a:bodyPr>
          <a:lstStyle/>
          <a:p>
            <a:r>
              <a:rPr lang="en-US" dirty="0" smtClean="0"/>
              <a:t>Click to edit Master title style</a:t>
            </a:r>
            <a:endParaRPr lang="en-US" dirty="0"/>
          </a:p>
        </p:txBody>
      </p:sp>
      <p:sp>
        <p:nvSpPr>
          <p:cNvPr id="1027" name="Text Placeholder 2"/>
          <p:cNvSpPr>
            <a:spLocks noGrp="1"/>
          </p:cNvSpPr>
          <p:nvPr>
            <p:ph type="body" idx="1"/>
          </p:nvPr>
        </p:nvSpPr>
        <p:spPr bwMode="auto">
          <a:xfrm>
            <a:off x="365755" y="1381124"/>
            <a:ext cx="11457496"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extBox 8"/>
          <p:cNvSpPr txBox="1"/>
          <p:nvPr/>
        </p:nvSpPr>
        <p:spPr>
          <a:xfrm>
            <a:off x="442913" y="6561034"/>
            <a:ext cx="4263988"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latin typeface="Calibri"/>
                <a:cs typeface="Arial" pitchFamily="34" charset="0"/>
              </a:rPr>
              <a:t>|   </a:t>
            </a:r>
            <a:r>
              <a:rPr lang="en-US" sz="1000" cap="all" dirty="0" smtClean="0">
                <a:solidFill>
                  <a:prstClr val="black"/>
                </a:solidFill>
                <a:latin typeface="Calibri"/>
                <a:cs typeface="Arial" pitchFamily="34" charset="0"/>
              </a:rPr>
              <a:t>Heterogeneous system coherence   |   December 11, 2013   </a:t>
            </a:r>
            <a:r>
              <a:rPr lang="en-US" sz="1000" cap="all" dirty="0">
                <a:solidFill>
                  <a:prstClr val="black"/>
                </a:solidFill>
                <a:latin typeface="Calibri"/>
                <a:cs typeface="Arial" pitchFamily="34" charset="0"/>
              </a:rPr>
              <a:t>|   </a:t>
            </a:r>
            <a:r>
              <a:rPr lang="en-US" sz="1000" cap="all" dirty="0" smtClean="0">
                <a:solidFill>
                  <a:prstClr val="black"/>
                </a:solidFill>
                <a:latin typeface="Calibri"/>
                <a:cs typeface="Arial" pitchFamily="34" charset="0"/>
              </a:rPr>
              <a:t>micro-46</a:t>
            </a:r>
            <a:endParaRPr lang="en-US" sz="1000" cap="all" dirty="0">
              <a:solidFill>
                <a:prstClr val="black"/>
              </a:solidFill>
              <a:latin typeface="Calibri"/>
              <a:cs typeface="Arial" pitchFamily="34" charset="0"/>
            </a:endParaRPr>
          </a:p>
        </p:txBody>
      </p:sp>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latin typeface="Calibri"/>
                <a:cs typeface="Arial" pitchFamily="34" charset="0"/>
              </a:rPr>
              <a:pPr algn="r" fontAlgn="auto">
                <a:spcBef>
                  <a:spcPts val="0"/>
                </a:spcBef>
                <a:spcAft>
                  <a:spcPts val="0"/>
                </a:spcAft>
                <a:defRPr/>
              </a:pPr>
              <a:t>‹#›</a:t>
            </a:fld>
            <a:endParaRPr lang="en-US" sz="1000" cap="all" dirty="0">
              <a:solidFill>
                <a:prstClr val="black"/>
              </a:solidFill>
              <a:latin typeface="Calibri"/>
              <a:cs typeface="Arial" pitchFamily="34" charset="0"/>
            </a:endParaRPr>
          </a:p>
        </p:txBody>
      </p:sp>
      <p:pic>
        <p:nvPicPr>
          <p:cNvPr id="7" name="Picture 9"/>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396427" y="344925"/>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2" descr="http://www.uc.wisc.edu/brand/templates-and-downloads/downloads/print/UWlogo_fl_4c.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0360501" y="6378682"/>
            <a:ext cx="1637824"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103627"/>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Lst>
  <p:transition/>
  <p:timing>
    <p:tnLst>
      <p:par>
        <p:cTn id="1" dur="indefinite" restart="never" nodeType="tmRoot"/>
      </p:par>
    </p:tnLst>
  </p:timing>
  <p:txStyles>
    <p:titleStyle>
      <a:lvl1pPr algn="l" rtl="0" eaLnBrk="1" fontAlgn="base" hangingPunct="1">
        <a:spcBef>
          <a:spcPct val="0"/>
        </a:spcBef>
        <a:spcAft>
          <a:spcPct val="0"/>
        </a:spcAft>
        <a:defRPr sz="3200" kern="1200" cap="all">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8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24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20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5527" y="306388"/>
            <a:ext cx="10237767" cy="474662"/>
          </a:xfrm>
          <a:prstGeom prst="rect">
            <a:avLst/>
          </a:prstGeom>
        </p:spPr>
        <p:txBody>
          <a:bodyPr vert="horz" lIns="0" tIns="45720" rIns="0" bIns="0" rtlCol="0" anchor="b" anchorCtr="0">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366108" y="1381125"/>
            <a:ext cx="11456649"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TextBox 8"/>
          <p:cNvSpPr txBox="1"/>
          <p:nvPr/>
        </p:nvSpPr>
        <p:spPr>
          <a:xfrm>
            <a:off x="442269" y="6561034"/>
            <a:ext cx="3244478"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PRESENTATION TITLE   |   </a:t>
            </a:r>
            <a:fld id="{F9649FD6-C0F2-4A33-9D42-84E368792D73}" type="datetime4">
              <a:rPr lang="en-US" sz="1000" cap="all">
                <a:solidFill>
                  <a:prstClr val="black"/>
                </a:solidFill>
                <a:cs typeface="Arial" pitchFamily="34" charset="0"/>
              </a:rPr>
              <a:pPr fontAlgn="auto">
                <a:spcBef>
                  <a:spcPts val="0"/>
                </a:spcBef>
                <a:spcAft>
                  <a:spcPts val="0"/>
                </a:spcAft>
                <a:defRPr/>
              </a:pPr>
              <a:t>July 23, 2014</a:t>
            </a:fld>
            <a:r>
              <a:rPr lang="en-US" sz="1000" cap="all" dirty="0">
                <a:solidFill>
                  <a:prstClr val="black"/>
                </a:solidFill>
                <a:cs typeface="Arial" pitchFamily="34" charset="0"/>
              </a:rPr>
              <a:t>   |   Confidential</a:t>
            </a:r>
          </a:p>
        </p:txBody>
      </p:sp>
      <p:sp>
        <p:nvSpPr>
          <p:cNvPr id="12" name="TextBox 11"/>
          <p:cNvSpPr txBox="1"/>
          <p:nvPr/>
        </p:nvSpPr>
        <p:spPr>
          <a:xfrm>
            <a:off x="204825"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1245B305-9F23-4891-AEDB-C3A2F9B2D538}"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pic>
        <p:nvPicPr>
          <p:cNvPr id="1030" name="Picture 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396495" y="344488"/>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9527511"/>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5" r:id="rId9"/>
  </p:sldLayoutIdLst>
  <p:transition/>
  <p:timing>
    <p:tnLst>
      <p:par>
        <p:cTn id="1" dur="indefinite" restart="never" nodeType="tmRoot"/>
      </p:par>
    </p:tnLst>
  </p:timing>
  <p:txStyles>
    <p:titleStyle>
      <a:lvl1pPr algn="l" rtl="0" eaLnBrk="0" fontAlgn="base" hangingPunct="0">
        <a:spcBef>
          <a:spcPct val="0"/>
        </a:spcBef>
        <a:spcAft>
          <a:spcPct val="0"/>
        </a:spcAft>
        <a:defRPr sz="2600" kern="1200" cap="all">
          <a:solidFill>
            <a:schemeClr val="tx1"/>
          </a:solidFill>
          <a:latin typeface="Calibri" pitchFamily="34" charset="0"/>
          <a:ea typeface="+mj-ea"/>
          <a:cs typeface="+mj-cs"/>
        </a:defRPr>
      </a:lvl1pPr>
      <a:lvl2pPr algn="l" rtl="0" eaLnBrk="0" fontAlgn="base" hangingPunct="0">
        <a:spcBef>
          <a:spcPct val="0"/>
        </a:spcBef>
        <a:spcAft>
          <a:spcPct val="0"/>
        </a:spcAft>
        <a:defRPr sz="2600">
          <a:solidFill>
            <a:schemeClr val="tx1"/>
          </a:solidFill>
          <a:latin typeface="Calibri" pitchFamily="34" charset="0"/>
        </a:defRPr>
      </a:lvl2pPr>
      <a:lvl3pPr algn="l" rtl="0" eaLnBrk="0" fontAlgn="base" hangingPunct="0">
        <a:spcBef>
          <a:spcPct val="0"/>
        </a:spcBef>
        <a:spcAft>
          <a:spcPct val="0"/>
        </a:spcAft>
        <a:defRPr sz="2600">
          <a:solidFill>
            <a:schemeClr val="tx1"/>
          </a:solidFill>
          <a:latin typeface="Calibri" pitchFamily="34" charset="0"/>
        </a:defRPr>
      </a:lvl3pPr>
      <a:lvl4pPr algn="l" rtl="0" eaLnBrk="0" fontAlgn="base" hangingPunct="0">
        <a:spcBef>
          <a:spcPct val="0"/>
        </a:spcBef>
        <a:spcAft>
          <a:spcPct val="0"/>
        </a:spcAft>
        <a:defRPr sz="2600">
          <a:solidFill>
            <a:schemeClr val="tx1"/>
          </a:solidFill>
          <a:latin typeface="Calibri" pitchFamily="34" charset="0"/>
        </a:defRPr>
      </a:lvl4pPr>
      <a:lvl5pPr algn="l" rtl="0" eaLnBrk="0" fontAlgn="base" hangingPunct="0">
        <a:spcBef>
          <a:spcPct val="0"/>
        </a:spcBef>
        <a:spcAft>
          <a:spcPct val="0"/>
        </a:spcAft>
        <a:defRPr sz="26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0" fontAlgn="base" hangingPunct="0">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0" fontAlgn="base" hangingPunct="0">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0" fontAlgn="base" hangingPunct="0">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5524" y="306388"/>
            <a:ext cx="10237767" cy="474662"/>
          </a:xfrm>
          <a:prstGeom prst="rect">
            <a:avLst/>
          </a:prstGeom>
        </p:spPr>
        <p:txBody>
          <a:bodyPr vert="horz" lIns="0" tIns="45720" rIns="0" bIns="0" rtlCol="0" anchor="b" anchorCtr="0">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366105" y="1381125"/>
            <a:ext cx="11456649"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TextBox 8"/>
          <p:cNvSpPr txBox="1"/>
          <p:nvPr/>
        </p:nvSpPr>
        <p:spPr>
          <a:xfrm>
            <a:off x="442269" y="6561034"/>
            <a:ext cx="3244478"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PRESENTATION TITLE   |   </a:t>
            </a:r>
            <a:fld id="{F9649FD6-C0F2-4A33-9D42-84E368792D73}" type="datetime4">
              <a:rPr lang="en-US" sz="1000" cap="all">
                <a:solidFill>
                  <a:prstClr val="black"/>
                </a:solidFill>
                <a:cs typeface="Arial" pitchFamily="34" charset="0"/>
              </a:rPr>
              <a:pPr fontAlgn="auto">
                <a:spcBef>
                  <a:spcPts val="0"/>
                </a:spcBef>
                <a:spcAft>
                  <a:spcPts val="0"/>
                </a:spcAft>
                <a:defRPr/>
              </a:pPr>
              <a:t>July 23, 2014</a:t>
            </a:fld>
            <a:r>
              <a:rPr lang="en-US" sz="1000" cap="all" dirty="0">
                <a:solidFill>
                  <a:prstClr val="black"/>
                </a:solidFill>
                <a:cs typeface="Arial" pitchFamily="34" charset="0"/>
              </a:rPr>
              <a:t>   |   Confidential</a:t>
            </a:r>
          </a:p>
        </p:txBody>
      </p:sp>
      <p:sp>
        <p:nvSpPr>
          <p:cNvPr id="12" name="TextBox 11"/>
          <p:cNvSpPr txBox="1"/>
          <p:nvPr/>
        </p:nvSpPr>
        <p:spPr>
          <a:xfrm>
            <a:off x="204825"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1245B305-9F23-4891-AEDB-C3A2F9B2D538}"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pic>
        <p:nvPicPr>
          <p:cNvPr id="1030" name="Picture 9"/>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96492" y="344488"/>
            <a:ext cx="160189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40431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6" r:id="rId9"/>
  </p:sldLayoutIdLst>
  <p:transition/>
  <p:timing>
    <p:tnLst>
      <p:par>
        <p:cTn id="1" dur="indefinite" restart="never" nodeType="tmRoot"/>
      </p:par>
    </p:tnLst>
  </p:timing>
  <p:txStyles>
    <p:titleStyle>
      <a:lvl1pPr algn="l" rtl="0" eaLnBrk="0" fontAlgn="base" hangingPunct="0">
        <a:spcBef>
          <a:spcPct val="0"/>
        </a:spcBef>
        <a:spcAft>
          <a:spcPct val="0"/>
        </a:spcAft>
        <a:defRPr sz="2600" kern="1200" cap="all">
          <a:solidFill>
            <a:schemeClr val="tx1"/>
          </a:solidFill>
          <a:latin typeface="Calibri" pitchFamily="34" charset="0"/>
          <a:ea typeface="+mj-ea"/>
          <a:cs typeface="+mj-cs"/>
        </a:defRPr>
      </a:lvl1pPr>
      <a:lvl2pPr algn="l" rtl="0" eaLnBrk="0" fontAlgn="base" hangingPunct="0">
        <a:spcBef>
          <a:spcPct val="0"/>
        </a:spcBef>
        <a:spcAft>
          <a:spcPct val="0"/>
        </a:spcAft>
        <a:defRPr sz="2600">
          <a:solidFill>
            <a:schemeClr val="tx1"/>
          </a:solidFill>
          <a:latin typeface="Calibri" pitchFamily="34" charset="0"/>
        </a:defRPr>
      </a:lvl2pPr>
      <a:lvl3pPr algn="l" rtl="0" eaLnBrk="0" fontAlgn="base" hangingPunct="0">
        <a:spcBef>
          <a:spcPct val="0"/>
        </a:spcBef>
        <a:spcAft>
          <a:spcPct val="0"/>
        </a:spcAft>
        <a:defRPr sz="2600">
          <a:solidFill>
            <a:schemeClr val="tx1"/>
          </a:solidFill>
          <a:latin typeface="Calibri" pitchFamily="34" charset="0"/>
        </a:defRPr>
      </a:lvl3pPr>
      <a:lvl4pPr algn="l" rtl="0" eaLnBrk="0" fontAlgn="base" hangingPunct="0">
        <a:spcBef>
          <a:spcPct val="0"/>
        </a:spcBef>
        <a:spcAft>
          <a:spcPct val="0"/>
        </a:spcAft>
        <a:defRPr sz="2600">
          <a:solidFill>
            <a:schemeClr val="tx1"/>
          </a:solidFill>
          <a:latin typeface="Calibri" pitchFamily="34" charset="0"/>
        </a:defRPr>
      </a:lvl4pPr>
      <a:lvl5pPr algn="l" rtl="0" eaLnBrk="0" fontAlgn="base" hangingPunct="0">
        <a:spcBef>
          <a:spcPct val="0"/>
        </a:spcBef>
        <a:spcAft>
          <a:spcPct val="0"/>
        </a:spcAft>
        <a:defRPr sz="26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0" fontAlgn="base" hangingPunct="0">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0" fontAlgn="base" hangingPunct="0">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0" fontAlgn="base" hangingPunct="0">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38" y="277813"/>
            <a:ext cx="10426101"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2051" name="Text Placeholder 2"/>
          <p:cNvSpPr>
            <a:spLocks noGrp="1"/>
          </p:cNvSpPr>
          <p:nvPr>
            <p:ph type="body" idx="1"/>
          </p:nvPr>
        </p:nvSpPr>
        <p:spPr bwMode="auto">
          <a:xfrm>
            <a:off x="313202" y="1381125"/>
            <a:ext cx="11338147"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TextBox 8"/>
          <p:cNvSpPr txBox="1"/>
          <p:nvPr/>
        </p:nvSpPr>
        <p:spPr>
          <a:xfrm>
            <a:off x="442269" y="6561034"/>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latin typeface="Calibri"/>
                <a:cs typeface="Arial" pitchFamily="34" charset="0"/>
              </a:rPr>
              <a:t>|   DNN project</a:t>
            </a:r>
          </a:p>
        </p:txBody>
      </p:sp>
      <p:pic>
        <p:nvPicPr>
          <p:cNvPr id="2053" name="Picture 9"/>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825"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AEEF5D82-D66E-4CDC-AA43-A4FB1A88E1B9}" type="slidenum">
              <a:rPr lang="en-US" sz="1000" cap="all">
                <a:solidFill>
                  <a:prstClr val="black"/>
                </a:solidFill>
                <a:latin typeface="Calibri"/>
                <a:cs typeface="Arial" pitchFamily="34" charset="0"/>
              </a:rPr>
              <a:pPr algn="r" fontAlgn="auto">
                <a:spcBef>
                  <a:spcPts val="0"/>
                </a:spcBef>
                <a:spcAft>
                  <a:spcPts val="0"/>
                </a:spcAft>
                <a:defRPr/>
              </a:pPr>
              <a:t>‹#›</a:t>
            </a:fld>
            <a:endParaRPr lang="en-US" sz="1000" cap="all" dirty="0">
              <a:solidFill>
                <a:prstClr val="black"/>
              </a:solidFill>
              <a:latin typeface="Calibri"/>
              <a:cs typeface="Arial" pitchFamily="34" charset="0"/>
            </a:endParaRPr>
          </a:p>
        </p:txBody>
      </p:sp>
    </p:spTree>
    <p:extLst>
      <p:ext uri="{BB962C8B-B14F-4D97-AF65-F5344CB8AC3E}">
        <p14:creationId xmlns:p14="http://schemas.microsoft.com/office/powerpoint/2010/main" val="298710996"/>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lang="en-US" sz="2600" kern="1200" cap="all" dirty="0">
          <a:solidFill>
            <a:schemeClr val="tx1"/>
          </a:solidFill>
          <a:latin typeface="Calibri" pitchFamily="34" charset="0"/>
          <a:ea typeface="+mj-ea"/>
          <a:cs typeface="+mj-cs"/>
        </a:defRPr>
      </a:lvl1pPr>
      <a:lvl2pPr algn="l" rtl="0" eaLnBrk="0" fontAlgn="base" hangingPunct="0">
        <a:spcBef>
          <a:spcPct val="0"/>
        </a:spcBef>
        <a:spcAft>
          <a:spcPct val="0"/>
        </a:spcAft>
        <a:defRPr sz="2600">
          <a:solidFill>
            <a:schemeClr val="tx1"/>
          </a:solidFill>
          <a:latin typeface="Calibri" pitchFamily="34" charset="0"/>
        </a:defRPr>
      </a:lvl2pPr>
      <a:lvl3pPr algn="l" rtl="0" eaLnBrk="0" fontAlgn="base" hangingPunct="0">
        <a:spcBef>
          <a:spcPct val="0"/>
        </a:spcBef>
        <a:spcAft>
          <a:spcPct val="0"/>
        </a:spcAft>
        <a:defRPr sz="2600">
          <a:solidFill>
            <a:schemeClr val="tx1"/>
          </a:solidFill>
          <a:latin typeface="Calibri" pitchFamily="34" charset="0"/>
        </a:defRPr>
      </a:lvl3pPr>
      <a:lvl4pPr algn="l" rtl="0" eaLnBrk="0" fontAlgn="base" hangingPunct="0">
        <a:spcBef>
          <a:spcPct val="0"/>
        </a:spcBef>
        <a:spcAft>
          <a:spcPct val="0"/>
        </a:spcAft>
        <a:defRPr sz="2600">
          <a:solidFill>
            <a:schemeClr val="tx1"/>
          </a:solidFill>
          <a:latin typeface="Calibri" pitchFamily="34" charset="0"/>
        </a:defRPr>
      </a:lvl4pPr>
      <a:lvl5pPr algn="l" rtl="0" eaLnBrk="0" fontAlgn="base" hangingPunct="0">
        <a:spcBef>
          <a:spcPct val="0"/>
        </a:spcBef>
        <a:spcAft>
          <a:spcPct val="0"/>
        </a:spcAft>
        <a:defRPr sz="26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0" fontAlgn="base" hangingPunct="0">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0" fontAlgn="base" hangingPunct="0">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0" fontAlgn="base" hangingPunct="0">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38" y="277813"/>
            <a:ext cx="10426101"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4099" name="Text Placeholder 2"/>
          <p:cNvSpPr>
            <a:spLocks noGrp="1"/>
          </p:cNvSpPr>
          <p:nvPr>
            <p:ph type="body" idx="1"/>
          </p:nvPr>
        </p:nvSpPr>
        <p:spPr bwMode="auto">
          <a:xfrm>
            <a:off x="313202" y="1381125"/>
            <a:ext cx="11338147"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TextBox 8"/>
          <p:cNvSpPr txBox="1"/>
          <p:nvPr/>
        </p:nvSpPr>
        <p:spPr>
          <a:xfrm>
            <a:off x="442269" y="6561034"/>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DNN project</a:t>
            </a:r>
          </a:p>
        </p:txBody>
      </p:sp>
      <p:pic>
        <p:nvPicPr>
          <p:cNvPr id="4101" name="Picture 9"/>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825"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BDEAB763-C833-4E25-830E-2D259F1FA709}"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2690613345"/>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Lst>
  <p:transition/>
  <p:timing>
    <p:tnLst>
      <p:par>
        <p:cTn id="1" dur="indefinite" restart="never" nodeType="tmRoot"/>
      </p:par>
    </p:tnLst>
  </p:timing>
  <p:txStyles>
    <p:titleStyle>
      <a:lvl1pPr algn="l" rtl="0" eaLnBrk="0" fontAlgn="base" hangingPunct="0">
        <a:spcBef>
          <a:spcPct val="0"/>
        </a:spcBef>
        <a:spcAft>
          <a:spcPct val="0"/>
        </a:spcAft>
        <a:defRPr lang="en-US" sz="2600" kern="1200" cap="all" dirty="0">
          <a:solidFill>
            <a:schemeClr val="tx1"/>
          </a:solidFill>
          <a:latin typeface="Calibri" pitchFamily="34" charset="0"/>
          <a:ea typeface="+mj-ea"/>
          <a:cs typeface="+mj-cs"/>
        </a:defRPr>
      </a:lvl1pPr>
      <a:lvl2pPr algn="l" rtl="0" eaLnBrk="0" fontAlgn="base" hangingPunct="0">
        <a:spcBef>
          <a:spcPct val="0"/>
        </a:spcBef>
        <a:spcAft>
          <a:spcPct val="0"/>
        </a:spcAft>
        <a:defRPr sz="2600">
          <a:solidFill>
            <a:schemeClr val="tx1"/>
          </a:solidFill>
          <a:latin typeface="Calibri" pitchFamily="34" charset="0"/>
        </a:defRPr>
      </a:lvl2pPr>
      <a:lvl3pPr algn="l" rtl="0" eaLnBrk="0" fontAlgn="base" hangingPunct="0">
        <a:spcBef>
          <a:spcPct val="0"/>
        </a:spcBef>
        <a:spcAft>
          <a:spcPct val="0"/>
        </a:spcAft>
        <a:defRPr sz="2600">
          <a:solidFill>
            <a:schemeClr val="tx1"/>
          </a:solidFill>
          <a:latin typeface="Calibri" pitchFamily="34" charset="0"/>
        </a:defRPr>
      </a:lvl3pPr>
      <a:lvl4pPr algn="l" rtl="0" eaLnBrk="0" fontAlgn="base" hangingPunct="0">
        <a:spcBef>
          <a:spcPct val="0"/>
        </a:spcBef>
        <a:spcAft>
          <a:spcPct val="0"/>
        </a:spcAft>
        <a:defRPr sz="2600">
          <a:solidFill>
            <a:schemeClr val="tx1"/>
          </a:solidFill>
          <a:latin typeface="Calibri" pitchFamily="34" charset="0"/>
        </a:defRPr>
      </a:lvl4pPr>
      <a:lvl5pPr algn="l" rtl="0" eaLnBrk="0" fontAlgn="base" hangingPunct="0">
        <a:spcBef>
          <a:spcPct val="0"/>
        </a:spcBef>
        <a:spcAft>
          <a:spcPct val="0"/>
        </a:spcAft>
        <a:defRPr sz="26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0" fontAlgn="base" hangingPunct="0">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0" fontAlgn="base" hangingPunct="0">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0" fontAlgn="base" hangingPunct="0">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5626" y="277813"/>
            <a:ext cx="10424159"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13248" y="1381124"/>
            <a:ext cx="113385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3" y="6561033"/>
            <a:ext cx="904094"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a:t>
            </a:r>
            <a:r>
              <a:rPr lang="en-US" sz="1000" cap="all" dirty="0" smtClean="0">
                <a:solidFill>
                  <a:prstClr val="black"/>
                </a:solidFill>
                <a:cs typeface="Arial" pitchFamily="34" charset="0"/>
              </a:rPr>
              <a:t>DNN project </a:t>
            </a:r>
            <a:endParaRPr lang="en-US" sz="1000" cap="all" dirty="0">
              <a:solidFill>
                <a:prstClr val="black"/>
              </a:solidFill>
              <a:cs typeface="Arial" pitchFamily="34" charset="0"/>
            </a:endParaRPr>
          </a:p>
        </p:txBody>
      </p:sp>
      <p:pic>
        <p:nvPicPr>
          <p:cNvPr id="1029" name="Picture 9"/>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3041707160"/>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Lst>
  <p:transition/>
  <p:timing>
    <p:tnLst>
      <p:par>
        <p:cTn id="1" dur="indefinite" restart="never" nodeType="tmRoot"/>
      </p:par>
    </p:tnLst>
  </p:timing>
  <p:txStyles>
    <p:titleStyle>
      <a:lvl1pPr algn="l" rtl="0" eaLnBrk="1" fontAlgn="base" hangingPunct="1">
        <a:spcBef>
          <a:spcPct val="0"/>
        </a:spcBef>
        <a:spcAft>
          <a:spcPct val="0"/>
        </a:spcAft>
        <a:defRPr lang="en-US" sz="2600" kern="1200" cap="all" baseline="0" dirty="0">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5626" y="277813"/>
            <a:ext cx="10424159"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13248" y="1381124"/>
            <a:ext cx="113385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3" y="6561033"/>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a:t>
            </a:r>
            <a:r>
              <a:rPr lang="en-US" sz="1000" cap="all" dirty="0" smtClean="0">
                <a:solidFill>
                  <a:prstClr val="black"/>
                </a:solidFill>
                <a:cs typeface="Arial" pitchFamily="34" charset="0"/>
              </a:rPr>
              <a:t>DNN project</a:t>
            </a:r>
            <a:endParaRPr lang="en-US" sz="1000" cap="all" dirty="0">
              <a:solidFill>
                <a:prstClr val="black"/>
              </a:solidFill>
              <a:cs typeface="Arial" pitchFamily="34" charset="0"/>
            </a:endParaRPr>
          </a:p>
        </p:txBody>
      </p:sp>
      <p:pic>
        <p:nvPicPr>
          <p:cNvPr id="1029" name="Picture 9"/>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300542192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Lst>
  <p:transition/>
  <p:timing>
    <p:tnLst>
      <p:par>
        <p:cTn id="1" dur="indefinite" restart="never" nodeType="tmRoot"/>
      </p:par>
    </p:tnLst>
  </p:timing>
  <p:txStyles>
    <p:titleStyle>
      <a:lvl1pPr algn="l" rtl="0" eaLnBrk="1" fontAlgn="base" hangingPunct="1">
        <a:spcBef>
          <a:spcPct val="0"/>
        </a:spcBef>
        <a:spcAft>
          <a:spcPct val="0"/>
        </a:spcAft>
        <a:defRPr lang="en-US" sz="2600" kern="1200" cap="all" baseline="0" dirty="0">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30" y="277813"/>
            <a:ext cx="10426101"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4099" name="Text Placeholder 2"/>
          <p:cNvSpPr>
            <a:spLocks noGrp="1"/>
          </p:cNvSpPr>
          <p:nvPr>
            <p:ph type="body" idx="1"/>
          </p:nvPr>
        </p:nvSpPr>
        <p:spPr bwMode="auto">
          <a:xfrm>
            <a:off x="313194" y="1381125"/>
            <a:ext cx="11338147"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TextBox 8"/>
          <p:cNvSpPr txBox="1"/>
          <p:nvPr/>
        </p:nvSpPr>
        <p:spPr>
          <a:xfrm>
            <a:off x="442269" y="6561034"/>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DNN project</a:t>
            </a:r>
          </a:p>
        </p:txBody>
      </p:sp>
      <p:pic>
        <p:nvPicPr>
          <p:cNvPr id="4101" name="Picture 9"/>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796421" y="325438"/>
            <a:ext cx="120195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825"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BDEAB763-C833-4E25-830E-2D259F1FA709}"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1684586753"/>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Lst>
  <p:transition/>
  <p:timing>
    <p:tnLst>
      <p:par>
        <p:cTn id="1" dur="indefinite" restart="never" nodeType="tmRoot"/>
      </p:par>
    </p:tnLst>
  </p:timing>
  <p:txStyles>
    <p:titleStyle>
      <a:lvl1pPr algn="l" rtl="0" eaLnBrk="0" fontAlgn="base" hangingPunct="0">
        <a:spcBef>
          <a:spcPct val="0"/>
        </a:spcBef>
        <a:spcAft>
          <a:spcPct val="0"/>
        </a:spcAft>
        <a:defRPr lang="en-US" sz="2600" kern="1200" cap="all" dirty="0">
          <a:solidFill>
            <a:schemeClr val="tx1"/>
          </a:solidFill>
          <a:latin typeface="Calibri" pitchFamily="34" charset="0"/>
          <a:ea typeface="+mj-ea"/>
          <a:cs typeface="+mj-cs"/>
        </a:defRPr>
      </a:lvl1pPr>
      <a:lvl2pPr algn="l" rtl="0" eaLnBrk="0" fontAlgn="base" hangingPunct="0">
        <a:spcBef>
          <a:spcPct val="0"/>
        </a:spcBef>
        <a:spcAft>
          <a:spcPct val="0"/>
        </a:spcAft>
        <a:defRPr sz="2600">
          <a:solidFill>
            <a:schemeClr val="tx1"/>
          </a:solidFill>
          <a:latin typeface="Calibri" pitchFamily="34" charset="0"/>
        </a:defRPr>
      </a:lvl2pPr>
      <a:lvl3pPr algn="l" rtl="0" eaLnBrk="0" fontAlgn="base" hangingPunct="0">
        <a:spcBef>
          <a:spcPct val="0"/>
        </a:spcBef>
        <a:spcAft>
          <a:spcPct val="0"/>
        </a:spcAft>
        <a:defRPr sz="2600">
          <a:solidFill>
            <a:schemeClr val="tx1"/>
          </a:solidFill>
          <a:latin typeface="Calibri" pitchFamily="34" charset="0"/>
        </a:defRPr>
      </a:lvl3pPr>
      <a:lvl4pPr algn="l" rtl="0" eaLnBrk="0" fontAlgn="base" hangingPunct="0">
        <a:spcBef>
          <a:spcPct val="0"/>
        </a:spcBef>
        <a:spcAft>
          <a:spcPct val="0"/>
        </a:spcAft>
        <a:defRPr sz="2600">
          <a:solidFill>
            <a:schemeClr val="tx1"/>
          </a:solidFill>
          <a:latin typeface="Calibri" pitchFamily="34" charset="0"/>
        </a:defRPr>
      </a:lvl4pPr>
      <a:lvl5pPr algn="l" rtl="0" eaLnBrk="0" fontAlgn="base" hangingPunct="0">
        <a:spcBef>
          <a:spcPct val="0"/>
        </a:spcBef>
        <a:spcAft>
          <a:spcPct val="0"/>
        </a:spcAft>
        <a:defRPr sz="26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0" fontAlgn="base" hangingPunct="0">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0" fontAlgn="base" hangingPunct="0">
        <a:spcBef>
          <a:spcPts val="300"/>
        </a:spcBef>
        <a:spcAft>
          <a:spcPct val="0"/>
        </a:spcAft>
        <a:buClr>
          <a:schemeClr val="tx1"/>
        </a:buClr>
        <a:buFont typeface="Calibri" pitchFamily="34" charset="0"/>
        <a:buChar char="‒"/>
        <a:defRPr kern="1200">
          <a:solidFill>
            <a:schemeClr val="tx1"/>
          </a:solidFill>
          <a:latin typeface="Calibri" pitchFamily="34" charset="0"/>
          <a:ea typeface="+mn-ea"/>
          <a:cs typeface="+mn-cs"/>
        </a:defRPr>
      </a:lvl2pPr>
      <a:lvl3pPr marL="914400" indent="-168275" algn="l" rtl="0" eaLnBrk="0" fontAlgn="base" hangingPunct="0">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0" fontAlgn="base" hangingPunct="0">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5626" y="277813"/>
            <a:ext cx="10424159" cy="474662"/>
          </a:xfrm>
          <a:prstGeom prst="rect">
            <a:avLst/>
          </a:prstGeom>
        </p:spPr>
        <p:txBody>
          <a:bodyPr vert="horz" lIns="0" tIns="45720" rIns="0" bIns="0" rtlCol="0" anchor="b" anchorCtr="0">
            <a:noAutofit/>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313248" y="1381124"/>
            <a:ext cx="11338560"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p:nvSpPr>
        <p:spPr>
          <a:xfrm>
            <a:off x="442913" y="6561033"/>
            <a:ext cx="875240" cy="236748"/>
          </a:xfrm>
          <a:prstGeom prst="rect">
            <a:avLst/>
          </a:prstGeom>
          <a:noFill/>
        </p:spPr>
        <p:txBody>
          <a:bodyPr wrap="none" lIns="0" tIns="41029" rIns="0" bIns="41029" anchor="ctr">
            <a:spAutoFit/>
          </a:bodyPr>
          <a:lstStyle/>
          <a:p>
            <a:pPr fontAlgn="auto">
              <a:spcBef>
                <a:spcPts val="0"/>
              </a:spcBef>
              <a:spcAft>
                <a:spcPts val="0"/>
              </a:spcAft>
              <a:defRPr/>
            </a:pPr>
            <a:r>
              <a:rPr lang="en-US" sz="1000" cap="all" dirty="0">
                <a:solidFill>
                  <a:prstClr val="black"/>
                </a:solidFill>
                <a:cs typeface="Arial" pitchFamily="34" charset="0"/>
              </a:rPr>
              <a:t>|   </a:t>
            </a:r>
            <a:r>
              <a:rPr lang="en-US" sz="1000" cap="all" dirty="0" smtClean="0">
                <a:solidFill>
                  <a:prstClr val="black"/>
                </a:solidFill>
                <a:cs typeface="Arial" pitchFamily="34" charset="0"/>
              </a:rPr>
              <a:t>DNN project</a:t>
            </a:r>
            <a:endParaRPr lang="en-US" sz="1000" cap="all" dirty="0">
              <a:solidFill>
                <a:prstClr val="black"/>
              </a:solidFill>
              <a:cs typeface="Arial" pitchFamily="34" charset="0"/>
            </a:endParaRPr>
          </a:p>
        </p:txBody>
      </p:sp>
      <p:pic>
        <p:nvPicPr>
          <p:cNvPr id="1029" name="Picture 9"/>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796587" y="325875"/>
            <a:ext cx="12017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4917" y="6561034"/>
            <a:ext cx="150682" cy="236748"/>
          </a:xfrm>
          <a:prstGeom prst="rect">
            <a:avLst/>
          </a:prstGeom>
          <a:noFill/>
        </p:spPr>
        <p:txBody>
          <a:bodyPr wrap="none" lIns="0" tIns="41029" rIns="0" bIns="41029" anchor="ctr">
            <a:spAutoFit/>
          </a:bodyPr>
          <a:lstStyle/>
          <a:p>
            <a:pPr algn="r" fontAlgn="auto">
              <a:spcBef>
                <a:spcPts val="0"/>
              </a:spcBef>
              <a:spcAft>
                <a:spcPts val="0"/>
              </a:spcAft>
              <a:defRPr/>
            </a:pPr>
            <a:fld id="{F3616FDC-18D0-40FB-88F2-6EE7CA6E4DB4}" type="slidenum">
              <a:rPr lang="en-US" sz="1000" cap="all">
                <a:solidFill>
                  <a:prstClr val="black"/>
                </a:solidFill>
                <a:cs typeface="Arial" pitchFamily="34" charset="0"/>
              </a:rPr>
              <a:pPr algn="r" fontAlgn="auto">
                <a:spcBef>
                  <a:spcPts val="0"/>
                </a:spcBef>
                <a:spcAft>
                  <a:spcPts val="0"/>
                </a:spcAft>
                <a:defRPr/>
              </a:pPr>
              <a:t>‹#›</a:t>
            </a:fld>
            <a:endParaRPr lang="en-US" sz="1000" cap="all" dirty="0">
              <a:solidFill>
                <a:prstClr val="black"/>
              </a:solidFill>
              <a:cs typeface="Arial" pitchFamily="34" charset="0"/>
            </a:endParaRPr>
          </a:p>
        </p:txBody>
      </p:sp>
    </p:spTree>
    <p:extLst>
      <p:ext uri="{BB962C8B-B14F-4D97-AF65-F5344CB8AC3E}">
        <p14:creationId xmlns:p14="http://schemas.microsoft.com/office/powerpoint/2010/main" val="1744087574"/>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Lst>
  <p:transition/>
  <p:timing>
    <p:tnLst>
      <p:par>
        <p:cTn id="1" dur="indefinite" restart="never" nodeType="tmRoot"/>
      </p:par>
    </p:tnLst>
  </p:timing>
  <p:txStyles>
    <p:titleStyle>
      <a:lvl1pPr algn="l" rtl="0" eaLnBrk="1" fontAlgn="base" hangingPunct="1">
        <a:spcBef>
          <a:spcPct val="0"/>
        </a:spcBef>
        <a:spcAft>
          <a:spcPct val="0"/>
        </a:spcAft>
        <a:defRPr lang="en-US" sz="2600" kern="1200" cap="all" baseline="0" dirty="0">
          <a:solidFill>
            <a:schemeClr val="tx1"/>
          </a:solidFill>
          <a:latin typeface="Calibri" pitchFamily="34" charset="0"/>
          <a:ea typeface="+mj-ea"/>
          <a:cs typeface="+mj-cs"/>
        </a:defRPr>
      </a:lvl1pPr>
      <a:lvl2pPr algn="l" rtl="0" eaLnBrk="1" fontAlgn="base" hangingPunct="1">
        <a:spcBef>
          <a:spcPct val="0"/>
        </a:spcBef>
        <a:spcAft>
          <a:spcPct val="0"/>
        </a:spcAft>
        <a:defRPr sz="2800">
          <a:solidFill>
            <a:schemeClr val="tx1"/>
          </a:solidFill>
          <a:latin typeface="Calibri" pitchFamily="34" charset="0"/>
        </a:defRPr>
      </a:lvl2pPr>
      <a:lvl3pPr algn="l" rtl="0" eaLnBrk="1" fontAlgn="base" hangingPunct="1">
        <a:spcBef>
          <a:spcPct val="0"/>
        </a:spcBef>
        <a:spcAft>
          <a:spcPct val="0"/>
        </a:spcAft>
        <a:defRPr sz="2800">
          <a:solidFill>
            <a:schemeClr val="tx1"/>
          </a:solidFill>
          <a:latin typeface="Calibri" pitchFamily="34" charset="0"/>
        </a:defRPr>
      </a:lvl3pPr>
      <a:lvl4pPr algn="l" rtl="0" eaLnBrk="1" fontAlgn="base" hangingPunct="1">
        <a:spcBef>
          <a:spcPct val="0"/>
        </a:spcBef>
        <a:spcAft>
          <a:spcPct val="0"/>
        </a:spcAft>
        <a:defRPr sz="2800">
          <a:solidFill>
            <a:schemeClr val="tx1"/>
          </a:solidFill>
          <a:latin typeface="Calibri" pitchFamily="34" charset="0"/>
        </a:defRPr>
      </a:lvl4pPr>
      <a:lvl5pPr algn="l" rtl="0" eaLnBrk="1" fontAlgn="base" hangingPunct="1">
        <a:spcBef>
          <a:spcPct val="0"/>
        </a:spcBef>
        <a:spcAft>
          <a:spcPct val="0"/>
        </a:spcAft>
        <a:defRPr sz="28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eaLnBrk="1" fontAlgn="base" hangingPunct="1">
        <a:spcBef>
          <a:spcPts val="800"/>
        </a:spcBef>
        <a:spcAft>
          <a:spcPct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7688" indent="-180975" algn="l" rtl="0" eaLnBrk="1" fontAlgn="base" hangingPunct="1">
        <a:spcBef>
          <a:spcPts val="300"/>
        </a:spcBef>
        <a:spcAft>
          <a:spcPct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rtl="0" eaLnBrk="1" fontAlgn="base" hangingPunct="1">
        <a:spcBef>
          <a:spcPts val="300"/>
        </a:spcBef>
        <a:spcAft>
          <a:spcPct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56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4pPr>
      <a:lvl5pPr marL="1644650" indent="-163513" algn="l" rtl="0" eaLnBrk="1" fontAlgn="base" hangingPunct="1">
        <a:spcBef>
          <a:spcPts val="300"/>
        </a:spcBef>
        <a:spcAft>
          <a:spcPct val="0"/>
        </a:spcAft>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oleObject" Target="../embeddings/Microsoft_Excel_97-2003_Worksheet1.xls"/><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37.emf"/><Relationship Id="rId5" Type="http://schemas.openxmlformats.org/officeDocument/2006/relationships/oleObject" Target="../embeddings/Microsoft_Excel_97-2003_Worksheet2.xls"/><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3.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03.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0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04.xml"/><Relationship Id="rId2" Type="http://schemas.openxmlformats.org/officeDocument/2006/relationships/tags" Target="../tags/tag1.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oleObject" Target="../embeddings/oleObject3.bin"/><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66.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2.emf"/><Relationship Id="rId2" Type="http://schemas.openxmlformats.org/officeDocument/2006/relationships/slideLayout" Target="../slideLayouts/slideLayout266.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41.e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27.xml"/><Relationship Id="rId5" Type="http://schemas.openxmlformats.org/officeDocument/2006/relationships/image" Target="../media/image18.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1.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emf"/><Relationship Id="rId18" Type="http://schemas.openxmlformats.org/officeDocument/2006/relationships/image" Target="../media/image34.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8.xml"/><Relationship Id="rId16" Type="http://schemas.openxmlformats.org/officeDocument/2006/relationships/image" Target="../media/image32.png"/><Relationship Id="rId20" Type="http://schemas.openxmlformats.org/officeDocument/2006/relationships/image" Target="../media/image23.emf"/><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emf"/><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emf"/><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1422031" y="4147460"/>
            <a:ext cx="10018204" cy="838871"/>
          </a:xfrm>
          <a:solidFill>
            <a:schemeClr val="bg1">
              <a:alpha val="60000"/>
            </a:schemeClr>
          </a:solidFill>
        </p:spPr>
        <p:txBody>
          <a:bodyPr anchor="ctr"/>
          <a:lstStyle/>
          <a:p>
            <a:r>
              <a:rPr lang="en-US" dirty="0"/>
              <a:t>Implementation and Evaluation of Deep Neural Networks (DNN) </a:t>
            </a:r>
            <a:r>
              <a:rPr lang="en-US" dirty="0" smtClean="0"/>
              <a:t>on Mainstream </a:t>
            </a:r>
            <a:r>
              <a:rPr lang="en-US" dirty="0"/>
              <a:t>Heterogeneous Systems</a:t>
            </a:r>
          </a:p>
        </p:txBody>
      </p:sp>
      <p:sp>
        <p:nvSpPr>
          <p:cNvPr id="10" name="Subtitle 9"/>
          <p:cNvSpPr>
            <a:spLocks noGrp="1"/>
          </p:cNvSpPr>
          <p:nvPr>
            <p:ph type="subTitle" idx="1"/>
          </p:nvPr>
        </p:nvSpPr>
        <p:spPr>
          <a:xfrm>
            <a:off x="2118536" y="4986328"/>
            <a:ext cx="9321701" cy="640080"/>
          </a:xfrm>
        </p:spPr>
        <p:txBody>
          <a:bodyPr anchor="b"/>
          <a:lstStyle/>
          <a:p>
            <a:r>
              <a:rPr lang="en-US" dirty="0" smtClean="0"/>
              <a:t> </a:t>
            </a:r>
            <a:r>
              <a:rPr lang="en-US" b="1" dirty="0" err="1"/>
              <a:t>Junli</a:t>
            </a:r>
            <a:r>
              <a:rPr lang="en-US" b="1" dirty="0"/>
              <a:t> </a:t>
            </a:r>
            <a:r>
              <a:rPr lang="en-US" b="1" dirty="0" smtClean="0"/>
              <a:t>Gu,</a:t>
            </a:r>
            <a:r>
              <a:rPr lang="en-US" dirty="0" smtClean="0"/>
              <a:t> </a:t>
            </a:r>
            <a:r>
              <a:rPr lang="en-US" dirty="0"/>
              <a:t>Maohua </a:t>
            </a:r>
            <a:r>
              <a:rPr lang="en-US" dirty="0" err="1" smtClean="0"/>
              <a:t>zhu</a:t>
            </a:r>
            <a:r>
              <a:rPr lang="en-US" dirty="0" smtClean="0"/>
              <a:t>, </a:t>
            </a:r>
            <a:r>
              <a:rPr lang="en-US" dirty="0" err="1" smtClean="0"/>
              <a:t>zhitao</a:t>
            </a:r>
            <a:r>
              <a:rPr lang="en-US" dirty="0" smtClean="0"/>
              <a:t> </a:t>
            </a:r>
            <a:r>
              <a:rPr lang="en-US" dirty="0" err="1" smtClean="0"/>
              <a:t>zhou</a:t>
            </a:r>
            <a:r>
              <a:rPr lang="en-US" dirty="0" smtClean="0"/>
              <a:t>,</a:t>
            </a:r>
            <a:r>
              <a:rPr lang="en-US" altLang="zh-CN" baseline="30000" dirty="0" smtClean="0">
                <a:latin typeface="Calibri"/>
                <a:cs typeface="Calibri"/>
              </a:rPr>
              <a:t> </a:t>
            </a:r>
            <a:r>
              <a:rPr lang="en-US" dirty="0" err="1" smtClean="0"/>
              <a:t>feng</a:t>
            </a:r>
            <a:r>
              <a:rPr lang="en-US" dirty="0" smtClean="0"/>
              <a:t> </a:t>
            </a:r>
            <a:r>
              <a:rPr lang="en-US" dirty="0"/>
              <a:t>zhang</a:t>
            </a:r>
            <a:r>
              <a:rPr lang="en-US" altLang="zh-CN" baseline="30000" dirty="0">
                <a:latin typeface="Calibri"/>
                <a:cs typeface="Calibri"/>
              </a:rPr>
              <a:t> </a:t>
            </a:r>
            <a:endParaRPr lang="en-US" baseline="30000" dirty="0" smtClean="0"/>
          </a:p>
          <a:p>
            <a:r>
              <a:rPr lang="en-US" dirty="0" smtClean="0"/>
              <a:t>Zhen </a:t>
            </a:r>
            <a:r>
              <a:rPr lang="en-US" dirty="0" err="1" smtClean="0"/>
              <a:t>lin</a:t>
            </a:r>
            <a:r>
              <a:rPr lang="en-US" dirty="0" smtClean="0"/>
              <a:t>,</a:t>
            </a:r>
            <a:r>
              <a:rPr lang="en-US" altLang="zh-CN" baseline="30000" dirty="0" smtClean="0">
                <a:latin typeface="Calibri"/>
                <a:cs typeface="Calibri"/>
              </a:rPr>
              <a:t> </a:t>
            </a:r>
            <a:r>
              <a:rPr lang="en-US" baseline="30000" dirty="0" smtClean="0"/>
              <a:t> </a:t>
            </a:r>
            <a:r>
              <a:rPr lang="en-US" dirty="0" err="1" smtClean="0"/>
              <a:t>qianfeng</a:t>
            </a:r>
            <a:r>
              <a:rPr lang="en-US" dirty="0" smtClean="0"/>
              <a:t> zhang,</a:t>
            </a:r>
            <a:r>
              <a:rPr lang="en-US" baseline="30000" dirty="0" smtClean="0">
                <a:latin typeface="Calibri"/>
              </a:rPr>
              <a:t> </a:t>
            </a:r>
            <a:r>
              <a:rPr lang="en-US" dirty="0" err="1" smtClean="0"/>
              <a:t>mauricio</a:t>
            </a:r>
            <a:r>
              <a:rPr lang="en-US" dirty="0" smtClean="0"/>
              <a:t> </a:t>
            </a:r>
            <a:r>
              <a:rPr lang="en-US" dirty="0" err="1" smtClean="0"/>
              <a:t>breternitz</a:t>
            </a:r>
            <a:r>
              <a:rPr lang="en-US" dirty="0" smtClean="0"/>
              <a:t> </a:t>
            </a:r>
            <a:endParaRPr lang="en-US" baseline="30000" dirty="0" smtClean="0"/>
          </a:p>
        </p:txBody>
      </p:sp>
      <p:sp>
        <p:nvSpPr>
          <p:cNvPr id="6" name="Subtitle 9"/>
          <p:cNvSpPr txBox="1">
            <a:spLocks/>
          </p:cNvSpPr>
          <p:nvPr/>
        </p:nvSpPr>
        <p:spPr bwMode="auto">
          <a:xfrm>
            <a:off x="6868234" y="5762394"/>
            <a:ext cx="457200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r" rtl="0" eaLnBrk="1" fontAlgn="base" hangingPunct="1">
              <a:spcBef>
                <a:spcPts val="0"/>
              </a:spcBef>
              <a:spcAft>
                <a:spcPts val="0"/>
              </a:spcAft>
              <a:buClr>
                <a:schemeClr val="tx1"/>
              </a:buClr>
              <a:buFont typeface="Wingdings 3" pitchFamily="18" charset="2"/>
              <a:buNone/>
              <a:defRPr sz="1800" kern="1200" cap="all" baseline="0">
                <a:solidFill>
                  <a:schemeClr val="tx1"/>
                </a:solidFill>
                <a:latin typeface="Calibri" pitchFamily="34" charset="0"/>
                <a:ea typeface="+mn-ea"/>
                <a:cs typeface="+mn-cs"/>
              </a:defRPr>
            </a:lvl1pPr>
            <a:lvl2pPr marL="457200" indent="0" algn="ctr" rtl="0" eaLnBrk="1" fontAlgn="base" hangingPunct="1">
              <a:spcBef>
                <a:spcPts val="300"/>
              </a:spcBef>
              <a:spcAft>
                <a:spcPct val="0"/>
              </a:spcAft>
              <a:buClr>
                <a:schemeClr val="tx1"/>
              </a:buClr>
              <a:buFont typeface="Calibri" pitchFamily="34" charset="0"/>
              <a:buNone/>
              <a:defRPr kern="1200">
                <a:solidFill>
                  <a:schemeClr val="tx1">
                    <a:tint val="75000"/>
                  </a:schemeClr>
                </a:solidFill>
                <a:latin typeface="Calibri" pitchFamily="34" charset="0"/>
                <a:ea typeface="+mn-ea"/>
                <a:cs typeface="+mn-cs"/>
              </a:defRPr>
            </a:lvl2pPr>
            <a:lvl3pPr marL="914400" indent="0" algn="ctr" rtl="0" eaLnBrk="1" fontAlgn="base" hangingPunct="1">
              <a:spcBef>
                <a:spcPts val="300"/>
              </a:spcBef>
              <a:spcAft>
                <a:spcPct val="0"/>
              </a:spcAft>
              <a:buClr>
                <a:schemeClr val="tx1"/>
              </a:buClr>
              <a:buFont typeface="Calibri" pitchFamily="34" charset="0"/>
              <a:buNone/>
              <a:defRPr sz="1600" kern="1200">
                <a:solidFill>
                  <a:schemeClr val="tx1">
                    <a:tint val="75000"/>
                  </a:schemeClr>
                </a:solidFill>
                <a:latin typeface="Calibri" pitchFamily="34" charset="0"/>
                <a:ea typeface="+mn-ea"/>
                <a:cs typeface="+mn-cs"/>
              </a:defRPr>
            </a:lvl3pPr>
            <a:lvl4pPr marL="1371600" indent="0" algn="ctr" rtl="0" eaLnBrk="1" fontAlgn="base" hangingPunct="1">
              <a:spcBef>
                <a:spcPts val="300"/>
              </a:spcBef>
              <a:spcAft>
                <a:spcPct val="0"/>
              </a:spcAft>
              <a:buClr>
                <a:schemeClr val="tx1"/>
              </a:buClr>
              <a:buFont typeface="Calibri" pitchFamily="34" charset="0"/>
              <a:buNone/>
              <a:defRPr sz="1200" kern="1200">
                <a:solidFill>
                  <a:schemeClr val="tx1">
                    <a:tint val="75000"/>
                  </a:schemeClr>
                </a:solidFill>
                <a:latin typeface="Calibri" pitchFamily="34" charset="0"/>
                <a:ea typeface="+mn-ea"/>
                <a:cs typeface="+mn-cs"/>
              </a:defRPr>
            </a:lvl4pPr>
            <a:lvl5pPr marL="1828800" indent="0" algn="ctr" rtl="0" eaLnBrk="1" fontAlgn="base" hangingPunct="1">
              <a:spcBef>
                <a:spcPts val="300"/>
              </a:spcBef>
              <a:spcAft>
                <a:spcPct val="0"/>
              </a:spcAft>
              <a:buClr>
                <a:schemeClr val="tx1"/>
              </a:buClr>
              <a:buFont typeface="Calibri" pitchFamily="34" charset="0"/>
              <a:buNone/>
              <a:defRPr sz="1200" kern="1200">
                <a:solidFill>
                  <a:schemeClr val="tx1">
                    <a:tint val="75000"/>
                  </a:schemeClr>
                </a:solidFill>
                <a:latin typeface="Calibri"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prstClr val="black"/>
              </a:buClr>
            </a:pPr>
            <a:r>
              <a:rPr lang="en-US" dirty="0" smtClean="0">
                <a:solidFill>
                  <a:prstClr val="black"/>
                </a:solidFill>
              </a:rPr>
              <a:t>AMD (Research)</a:t>
            </a:r>
          </a:p>
          <a:p>
            <a:pPr>
              <a:buClr>
                <a:prstClr val="black"/>
              </a:buClr>
            </a:pPr>
            <a:r>
              <a:rPr lang="en-US" dirty="0" smtClean="0">
                <a:solidFill>
                  <a:prstClr val="black"/>
                </a:solidFill>
              </a:rPr>
              <a:t>June 26, 2014</a:t>
            </a:r>
          </a:p>
          <a:p>
            <a:pPr>
              <a:buClr>
                <a:prstClr val="black"/>
              </a:buClr>
            </a:pPr>
            <a:r>
              <a:rPr lang="en-US" dirty="0" smtClean="0">
                <a:solidFill>
                  <a:prstClr val="black"/>
                </a:solidFill>
              </a:rPr>
              <a:t>Junli.Gu@AMD.com</a:t>
            </a:r>
            <a:endParaRPr lang="en-US" dirty="0">
              <a:solidFill>
                <a:prstClr val="black"/>
              </a:solidFill>
            </a:endParaRPr>
          </a:p>
        </p:txBody>
      </p:sp>
      <p:sp>
        <p:nvSpPr>
          <p:cNvPr id="7" name="Parallelogram 6"/>
          <p:cNvSpPr/>
          <p:nvPr/>
        </p:nvSpPr>
        <p:spPr>
          <a:xfrm flipH="1">
            <a:off x="174127" y="4062407"/>
            <a:ext cx="2487061" cy="923925"/>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prstClr val="white"/>
              </a:solidFill>
            </a:endParaRPr>
          </a:p>
        </p:txBody>
      </p:sp>
    </p:spTree>
    <p:extLst>
      <p:ext uri="{BB962C8B-B14F-4D97-AF65-F5344CB8AC3E}">
        <p14:creationId xmlns:p14="http://schemas.microsoft.com/office/powerpoint/2010/main" val="259939746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smtClean="0"/>
              <a:t>Background and Motivation</a:t>
            </a:r>
          </a:p>
          <a:p>
            <a:r>
              <a:rPr lang="en-US" sz="2400" dirty="0"/>
              <a:t>DNN </a:t>
            </a:r>
            <a:r>
              <a:rPr lang="en-US" sz="2400" dirty="0" smtClean="0"/>
              <a:t>Algorithm </a:t>
            </a:r>
            <a:r>
              <a:rPr lang="en-US" sz="2400" dirty="0"/>
              <a:t>A</a:t>
            </a:r>
            <a:r>
              <a:rPr lang="en-US" sz="2400" dirty="0" smtClean="0"/>
              <a:t>rchitectures</a:t>
            </a:r>
          </a:p>
          <a:p>
            <a:r>
              <a:rPr lang="en-US" sz="2400" b="1" dirty="0" smtClean="0"/>
              <a:t>Evaluation on Multiple Platforms</a:t>
            </a:r>
          </a:p>
          <a:p>
            <a:pPr lvl="1"/>
            <a:r>
              <a:rPr lang="en-US" sz="2200" dirty="0" smtClean="0"/>
              <a:t>Implementation on APUs and GPUs </a:t>
            </a:r>
          </a:p>
          <a:p>
            <a:pPr lvl="1"/>
            <a:r>
              <a:rPr lang="en-US" sz="2200" dirty="0" smtClean="0"/>
              <a:t>Performance/power/</a:t>
            </a:r>
            <a:r>
              <a:rPr lang="en-US" sz="2200" dirty="0" err="1" smtClean="0"/>
              <a:t>perf_per_watt</a:t>
            </a:r>
            <a:r>
              <a:rPr lang="en-US" sz="2200" dirty="0" smtClean="0"/>
              <a:t> comparison</a:t>
            </a:r>
          </a:p>
          <a:p>
            <a:r>
              <a:rPr lang="en-US" sz="2400" dirty="0" smtClean="0"/>
              <a:t>Bottleneck Analysis </a:t>
            </a:r>
          </a:p>
          <a:p>
            <a:r>
              <a:rPr lang="en-US" sz="2400" dirty="0" smtClean="0"/>
              <a:t>Conclusions and Next Plan</a:t>
            </a:r>
          </a:p>
          <a:p>
            <a:endParaRPr lang="en-US"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7229247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4"/>
          <p:cNvSpPr>
            <a:spLocks noGrp="1" noChangeArrowheads="1"/>
          </p:cNvSpPr>
          <p:nvPr>
            <p:ph type="title"/>
          </p:nvPr>
        </p:nvSpPr>
        <p:spPr/>
        <p:txBody>
          <a:bodyPr/>
          <a:lstStyle/>
          <a:p>
            <a:pPr>
              <a:defRPr/>
            </a:pPr>
            <a:r>
              <a:rPr lang="en-US" dirty="0" smtClean="0"/>
              <a:t>Evaluation methodology and platforms</a:t>
            </a:r>
            <a:endParaRPr dirty="0"/>
          </a:p>
        </p:txBody>
      </p:sp>
      <p:sp>
        <p:nvSpPr>
          <p:cNvPr id="2" name="Content Placeholder 1"/>
          <p:cNvSpPr>
            <a:spLocks noGrp="1"/>
          </p:cNvSpPr>
          <p:nvPr>
            <p:ph idx="1"/>
          </p:nvPr>
        </p:nvSpPr>
        <p:spPr>
          <a:xfrm>
            <a:off x="313248" y="1260726"/>
            <a:ext cx="11338560" cy="4663440"/>
          </a:xfrm>
        </p:spPr>
        <p:txBody>
          <a:bodyPr/>
          <a:lstStyle/>
          <a:p>
            <a:r>
              <a:rPr lang="en-US" b="1" dirty="0" smtClean="0">
                <a:ea typeface="MS PGothic" pitchFamily="34" charset="-128"/>
              </a:rPr>
              <a:t>Implementations </a:t>
            </a:r>
            <a:r>
              <a:rPr lang="en-US" b="1" dirty="0">
                <a:ea typeface="MS PGothic" pitchFamily="34" charset="-128"/>
              </a:rPr>
              <a:t>based on commercial BLAS </a:t>
            </a:r>
            <a:r>
              <a:rPr lang="en-US" b="1" dirty="0" smtClean="0">
                <a:ea typeface="MS PGothic" pitchFamily="34" charset="-128"/>
              </a:rPr>
              <a:t>libraries</a:t>
            </a:r>
          </a:p>
          <a:p>
            <a:pPr lvl="1"/>
            <a:r>
              <a:rPr lang="en-US" dirty="0">
                <a:ea typeface="MS PGothic" pitchFamily="34" charset="-128"/>
              </a:rPr>
              <a:t>Mainstream X86 CPUs: C++ &amp; math library </a:t>
            </a:r>
            <a:endParaRPr lang="en-US" dirty="0" smtClean="0">
              <a:ea typeface="MS PGothic" pitchFamily="34" charset="-128"/>
            </a:endParaRPr>
          </a:p>
          <a:p>
            <a:pPr lvl="1"/>
            <a:r>
              <a:rPr lang="en-US" dirty="0" smtClean="0">
                <a:ea typeface="MS PGothic" pitchFamily="34" charset="-128"/>
              </a:rPr>
              <a:t>AMD </a:t>
            </a:r>
            <a:r>
              <a:rPr lang="en-US" dirty="0">
                <a:ea typeface="MS PGothic" pitchFamily="34" charset="-128"/>
              </a:rPr>
              <a:t>APUs &amp; GPUs: </a:t>
            </a:r>
            <a:r>
              <a:rPr lang="en-US" dirty="0" err="1">
                <a:ea typeface="MS PGothic" pitchFamily="34" charset="-128"/>
              </a:rPr>
              <a:t>OpenCL</a:t>
            </a:r>
            <a:r>
              <a:rPr lang="en-US" dirty="0">
                <a:ea typeface="MS PGothic" pitchFamily="34" charset="-128"/>
              </a:rPr>
              <a:t> &amp; </a:t>
            </a:r>
            <a:r>
              <a:rPr lang="en-US" dirty="0" smtClean="0">
                <a:ea typeface="MS PGothic" pitchFamily="34" charset="-128"/>
              </a:rPr>
              <a:t>CLAMDBLAS</a:t>
            </a:r>
          </a:p>
          <a:p>
            <a:pPr lvl="1"/>
            <a:r>
              <a:rPr lang="en-US" dirty="0"/>
              <a:t>Mainstream GPU: </a:t>
            </a:r>
            <a:r>
              <a:rPr lang="en-US" dirty="0">
                <a:ea typeface="MS PGothic" pitchFamily="34" charset="-128"/>
              </a:rPr>
              <a:t>CUDA C &amp; CUBLAS (for competitive </a:t>
            </a:r>
            <a:r>
              <a:rPr lang="en-US" dirty="0" smtClean="0">
                <a:ea typeface="MS PGothic" pitchFamily="34" charset="-128"/>
              </a:rPr>
              <a:t>purposes)</a:t>
            </a:r>
          </a:p>
          <a:p>
            <a:r>
              <a:rPr lang="en-US" b="1" dirty="0" smtClean="0">
                <a:ea typeface="MS PGothic" pitchFamily="34" charset="-128"/>
              </a:rPr>
              <a:t>Platforms</a:t>
            </a:r>
            <a:endParaRPr lang="en-US" b="1" dirty="0">
              <a:ea typeface="MS PGothic" pitchFamily="34" charset="-128"/>
            </a:endParaRPr>
          </a:p>
          <a:p>
            <a:pPr lvl="1"/>
            <a:endParaRPr lang="en-US" dirty="0">
              <a:ea typeface="MS PGothic" pitchFamily="34" charset="-128"/>
            </a:endParaRPr>
          </a:p>
          <a:p>
            <a:pPr lvl="1"/>
            <a:endParaRPr lang="en-US" dirty="0">
              <a:ea typeface="MS PGothic" pitchFamily="34" charset="-128"/>
            </a:endParaRPr>
          </a:p>
          <a:p>
            <a:pPr lvl="1"/>
            <a:endParaRPr lang="en-US" dirty="0"/>
          </a:p>
        </p:txBody>
      </p:sp>
      <p:sp>
        <p:nvSpPr>
          <p:cNvPr id="6" name="Text Placeholder 5"/>
          <p:cNvSpPr>
            <a:spLocks noGrp="1"/>
          </p:cNvSpPr>
          <p:nvPr>
            <p:ph type="body" sz="quarter" idx="10"/>
          </p:nvPr>
        </p:nvSpPr>
        <p:spPr/>
        <p:txBody>
          <a:bodyPr/>
          <a:lstStyle/>
          <a:p>
            <a:endParaRPr lang="en-US" dirty="0"/>
          </a:p>
        </p:txBody>
      </p:sp>
      <p:graphicFrame>
        <p:nvGraphicFramePr>
          <p:cNvPr id="20" name="Table 19"/>
          <p:cNvGraphicFramePr>
            <a:graphicFrameLocks noGrp="1" noChangeAspect="1"/>
          </p:cNvGraphicFramePr>
          <p:nvPr>
            <p:extLst>
              <p:ext uri="{D42A27DB-BD31-4B8C-83A1-F6EECF244321}">
                <p14:modId xmlns:p14="http://schemas.microsoft.com/office/powerpoint/2010/main" val="1741615643"/>
              </p:ext>
            </p:extLst>
          </p:nvPr>
        </p:nvGraphicFramePr>
        <p:xfrm>
          <a:off x="589473" y="2972343"/>
          <a:ext cx="11062332" cy="3066056"/>
        </p:xfrm>
        <a:graphic>
          <a:graphicData uri="http://schemas.openxmlformats.org/drawingml/2006/table">
            <a:tbl>
              <a:tblPr firstRow="1" bandRow="1">
                <a:tableStyleId>{2D5ABB26-0587-4C30-8999-92F81FD0307C}</a:tableStyleId>
              </a:tblPr>
              <a:tblGrid>
                <a:gridCol w="178680"/>
                <a:gridCol w="1402469"/>
                <a:gridCol w="1809739"/>
                <a:gridCol w="1131597"/>
                <a:gridCol w="959906"/>
                <a:gridCol w="920885"/>
                <a:gridCol w="975514"/>
                <a:gridCol w="998926"/>
                <a:gridCol w="800429"/>
                <a:gridCol w="1884187"/>
              </a:tblGrid>
              <a:tr h="0">
                <a:tc>
                  <a:txBody>
                    <a:bodyPr/>
                    <a:lstStyle/>
                    <a:p>
                      <a:endParaRPr lang="en-US" sz="1400" b="1" dirty="0">
                        <a:solidFill>
                          <a:schemeClr val="tx1"/>
                        </a:solidFill>
                      </a:endParaRPr>
                    </a:p>
                  </a:txBody>
                  <a:tcPr marL="0" marR="0" marT="0" marB="0"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dirty="0" smtClean="0">
                          <a:solidFill>
                            <a:schemeClr val="tx1"/>
                          </a:solidFill>
                        </a:rPr>
                        <a:t>Device Category</a:t>
                      </a:r>
                      <a:endParaRPr lang="en-US" sz="1400" b="1" dirty="0">
                        <a:solidFill>
                          <a:schemeClr val="tx1"/>
                        </a:solidFill>
                      </a:endParaRPr>
                    </a:p>
                  </a:txBody>
                  <a:tcPr marL="91446" marR="91446" marT="45721" marB="45721"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dirty="0" smtClean="0">
                          <a:solidFill>
                            <a:schemeClr val="tx1"/>
                          </a:solidFill>
                        </a:rPr>
                        <a:t>Device Name</a:t>
                      </a:r>
                      <a:endParaRPr lang="en-US" sz="1400" b="1" dirty="0">
                        <a:solidFill>
                          <a:schemeClr val="tx1"/>
                        </a:solidFill>
                      </a:endParaRPr>
                    </a:p>
                  </a:txBody>
                  <a:tcPr marL="91446" marR="91446" marT="45721" marB="45721"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(GFLOPS)</a:t>
                      </a:r>
                    </a:p>
                  </a:txBody>
                  <a:tcPr marL="91446" marR="91446" marT="45721" marB="45721"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Price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(RMB)</a:t>
                      </a:r>
                    </a:p>
                  </a:txBody>
                  <a:tcPr marL="91446" marR="91446" marT="45721" marB="45721"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TDP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(Watt)</a:t>
                      </a:r>
                    </a:p>
                  </a:txBody>
                  <a:tcPr marL="91446" marR="91446" marT="45721" marB="45721"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CPU</a:t>
                      </a:r>
                      <a:r>
                        <a:rPr lang="en-US" sz="1400" b="1" baseline="0" dirty="0" smtClean="0">
                          <a:solidFill>
                            <a:schemeClr val="tx1"/>
                          </a:solidFill>
                        </a:rPr>
                        <a:t> version</a:t>
                      </a:r>
                      <a:endParaRPr lang="en-US" sz="1400" b="1" dirty="0" smtClean="0">
                        <a:solidFill>
                          <a:schemeClr val="tx1"/>
                        </a:solidFill>
                      </a:endParaRPr>
                    </a:p>
                  </a:txBody>
                  <a:tcPr marL="91446" marR="91446" marT="45721" marB="45721"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AMD OCL version</a:t>
                      </a:r>
                    </a:p>
                  </a:txBody>
                  <a:tcPr marL="91446" marR="91446" marT="45721" marB="45721"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CUDA version</a:t>
                      </a:r>
                    </a:p>
                  </a:txBody>
                  <a:tcPr marL="91446" marR="91446" marT="45721" marB="45721"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Note</a:t>
                      </a:r>
                    </a:p>
                  </a:txBody>
                  <a:tcPr marL="91446" marR="91446" marT="45721" marB="45721" anchor="ctr">
                    <a:lnL>
                      <a:noFill/>
                    </a:lnL>
                    <a:lnR>
                      <a:noFill/>
                    </a:lnR>
                    <a:lnT>
                      <a:noFill/>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r>
              <a:tr h="495012">
                <a:tc>
                  <a:txBody>
                    <a:bodyPr/>
                    <a:lstStyle/>
                    <a:p>
                      <a:pPr algn="l"/>
                      <a:endParaRPr lang="en-US" sz="1400" b="0" dirty="0">
                        <a:solidFill>
                          <a:schemeClr val="tx1"/>
                        </a:solidFill>
                      </a:endParaRPr>
                    </a:p>
                  </a:txBody>
                  <a:tcPr marL="0" marR="0" marT="0" marB="0"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a:r>
                        <a:rPr lang="en-US" sz="1400" b="1" dirty="0" smtClean="0">
                          <a:solidFill>
                            <a:schemeClr val="tx1"/>
                          </a:solidFill>
                        </a:rPr>
                        <a:t>CPU</a:t>
                      </a:r>
                      <a:endParaRPr lang="en-US" sz="1400" b="1" dirty="0">
                        <a:solidFill>
                          <a:schemeClr val="tx1"/>
                        </a:solidFill>
                      </a:endParaRPr>
                    </a:p>
                  </a:txBody>
                  <a:tcPr marL="91446" marR="91446" marT="45722" marB="45722"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rPr>
                        <a:t>Mainstream x86</a:t>
                      </a:r>
                      <a:endParaRPr lang="en-US" sz="1400" b="0" i="1" baseline="30000" dirty="0" smtClean="0">
                        <a:solidFill>
                          <a:schemeClr val="tx1"/>
                        </a:solidFill>
                      </a:endParaRPr>
                    </a:p>
                  </a:txBody>
                  <a:tcPr marL="91446" marR="91446" marT="45722" marB="45722"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algn="ctr"/>
                      <a:r>
                        <a:rPr lang="en-US" sz="1400" b="0" dirty="0" smtClean="0">
                          <a:solidFill>
                            <a:schemeClr val="tx1"/>
                          </a:solidFill>
                        </a:rPr>
                        <a:t>848</a:t>
                      </a:r>
                      <a:endParaRPr lang="en-US" sz="1400" b="0" dirty="0">
                        <a:solidFill>
                          <a:schemeClr val="tx1"/>
                        </a:solidFill>
                      </a:endParaRPr>
                    </a:p>
                  </a:txBody>
                  <a:tcPr marL="91446" marR="91446" marT="45722" marB="45722"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algn="ctr"/>
                      <a:r>
                        <a:rPr lang="en-US" sz="1400" b="0" dirty="0" smtClean="0">
                          <a:solidFill>
                            <a:schemeClr val="tx1"/>
                          </a:solidFill>
                        </a:rPr>
                        <a:t>2240</a:t>
                      </a:r>
                      <a:endParaRPr lang="en-US" sz="1400" b="0" dirty="0">
                        <a:solidFill>
                          <a:schemeClr val="tx1"/>
                        </a:solidFill>
                      </a:endParaRPr>
                    </a:p>
                  </a:txBody>
                  <a:tcPr marL="91446" marR="91446" marT="45722" marB="45722" anchor="ctr">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algn="ctr"/>
                      <a:r>
                        <a:rPr lang="en-US" sz="1400" b="1" dirty="0" smtClean="0">
                          <a:solidFill>
                            <a:schemeClr val="tx1"/>
                          </a:solidFill>
                        </a:rPr>
                        <a:t>84</a:t>
                      </a:r>
                      <a:endParaRPr lang="en-US" sz="1400" b="1" dirty="0">
                        <a:solidFill>
                          <a:schemeClr val="tx1"/>
                        </a:solidFill>
                      </a:endParaRPr>
                    </a:p>
                  </a:txBody>
                  <a:tcPr marL="91446" marR="91446" marT="45722" marB="45722" anchor="ctr">
                    <a:lnL>
                      <a:noFill/>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algn="ctr"/>
                      <a:r>
                        <a:rPr lang="en-US" altLang="zh-CN" sz="1400" b="1" dirty="0" smtClean="0">
                          <a:solidFill>
                            <a:schemeClr val="tx1"/>
                          </a:solidFill>
                        </a:rPr>
                        <a:t>√</a:t>
                      </a:r>
                      <a:endParaRPr lang="en-US" altLang="zh-CN"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400" b="1" dirty="0" smtClean="0">
                          <a:solidFill>
                            <a:schemeClr val="tx1"/>
                          </a:solidFill>
                        </a:rPr>
                        <a:t>√</a:t>
                      </a:r>
                      <a:endParaRPr lang="en-US" altLang="zh-CN"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endParaRPr lang="en-US" dirty="0"/>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err="1" smtClean="0">
                          <a:solidFill>
                            <a:schemeClr val="tx1"/>
                          </a:solidFill>
                          <a:latin typeface="+mn-lt"/>
                          <a:ea typeface="+mn-ea"/>
                          <a:cs typeface="+mn-cs"/>
                        </a:rPr>
                        <a:t>Realtime</a:t>
                      </a:r>
                      <a:r>
                        <a:rPr lang="en-US" sz="1400" kern="1200" dirty="0" smtClean="0">
                          <a:solidFill>
                            <a:schemeClr val="tx1"/>
                          </a:solidFill>
                          <a:latin typeface="+mn-lt"/>
                          <a:ea typeface="+mn-ea"/>
                          <a:cs typeface="+mn-cs"/>
                        </a:rPr>
                        <a:t> power traces</a:t>
                      </a: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r>
              <a:tr h="495012">
                <a:tc>
                  <a:txBody>
                    <a:bodyPr/>
                    <a:lstStyle/>
                    <a:p>
                      <a:pPr algn="l"/>
                      <a:endParaRPr lang="en-US" sz="1400" b="0" dirty="0">
                        <a:solidFill>
                          <a:schemeClr val="tx1"/>
                        </a:solidFill>
                      </a:endParaRPr>
                    </a:p>
                  </a:txBody>
                  <a:tcPr marL="0" marR="0" marT="0" marB="0"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3">
                  <a:txBody>
                    <a:bodyPr/>
                    <a:lstStyle/>
                    <a:p>
                      <a:pPr algn="l"/>
                      <a:r>
                        <a:rPr lang="en-US" sz="1400" b="1" dirty="0" smtClean="0">
                          <a:solidFill>
                            <a:schemeClr val="tx1"/>
                          </a:solidFill>
                        </a:rPr>
                        <a:t>APU series</a:t>
                      </a:r>
                      <a:endParaRPr lang="en-US" sz="1400" b="1" dirty="0">
                        <a:solidFill>
                          <a:schemeClr val="tx1"/>
                        </a:solidFill>
                      </a:endParaRPr>
                    </a:p>
                  </a:txBody>
                  <a:tcPr marL="91446" marR="91446" marT="45722" marB="45722"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algn="l"/>
                      <a:r>
                        <a:rPr kumimoji="0" lang="en-US" sz="1400" b="0" u="none" strike="noStrike" kern="1200" cap="none" spc="0" normalizeH="0" baseline="0" noProof="0" dirty="0" smtClean="0">
                          <a:ln>
                            <a:noFill/>
                          </a:ln>
                          <a:solidFill>
                            <a:schemeClr val="tx1"/>
                          </a:solidFill>
                          <a:effectLst/>
                          <a:uLnTx/>
                          <a:uFillTx/>
                        </a:rPr>
                        <a:t>AMD APU A10-7850k</a:t>
                      </a:r>
                      <a:endParaRPr lang="en-US" sz="1400" b="0" dirty="0">
                        <a:solidFill>
                          <a:schemeClr val="tx1"/>
                        </a:solidFill>
                      </a:endParaRPr>
                    </a:p>
                  </a:txBody>
                  <a:tcPr marL="91446" marR="91446" marT="45722" marB="45722"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algn="ctr"/>
                      <a:r>
                        <a:rPr lang="en-US" sz="1400" b="0" dirty="0" smtClean="0">
                          <a:solidFill>
                            <a:schemeClr val="tx1"/>
                          </a:solidFill>
                        </a:rPr>
                        <a:t>856</a:t>
                      </a:r>
                      <a:endParaRPr lang="en-US" sz="1400" b="0" dirty="0">
                        <a:solidFill>
                          <a:schemeClr val="tx1"/>
                        </a:solidFill>
                      </a:endParaRPr>
                    </a:p>
                  </a:txBody>
                  <a:tcPr marL="91446" marR="91446" marT="45722" marB="45722"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algn="ctr"/>
                      <a:r>
                        <a:rPr lang="en-US" sz="1400" b="0" dirty="0" smtClean="0">
                          <a:solidFill>
                            <a:schemeClr val="tx1"/>
                          </a:solidFill>
                        </a:rPr>
                        <a:t>1299</a:t>
                      </a:r>
                      <a:endParaRPr lang="en-US" sz="1400" b="0" dirty="0">
                        <a:solidFill>
                          <a:schemeClr val="tx1"/>
                        </a:solidFill>
                      </a:endParaRPr>
                    </a:p>
                  </a:txBody>
                  <a:tcPr marL="91446" marR="91446" marT="45722" marB="45722" anchor="ctr">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algn="ctr"/>
                      <a:r>
                        <a:rPr lang="en-US" sz="1400" b="1" dirty="0" smtClean="0">
                          <a:solidFill>
                            <a:schemeClr val="tx1"/>
                          </a:solidFill>
                        </a:rPr>
                        <a:t>95</a:t>
                      </a:r>
                      <a:endParaRPr lang="en-US" sz="1400" b="1" dirty="0">
                        <a:solidFill>
                          <a:schemeClr val="tx1"/>
                        </a:solidFill>
                      </a:endParaRPr>
                    </a:p>
                  </a:txBody>
                  <a:tcPr marL="91446" marR="91446" marT="45722" marB="45722" anchor="ctr">
                    <a:lnL>
                      <a:noFill/>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a:txBody>
                    <a:bodyPr/>
                    <a:lstStyle/>
                    <a:p>
                      <a:pPr algn="ctr"/>
                      <a:endParaRPr lang="en-US"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400" b="1" dirty="0" smtClean="0">
                          <a:solidFill>
                            <a:schemeClr val="tx1"/>
                          </a:solidFill>
                        </a:rPr>
                        <a:t>√</a:t>
                      </a:r>
                      <a:endParaRPr lang="en-US" altLang="zh-CN"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endParaRPr lang="en-US"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algn="l" defTabSz="914400" rtl="0" eaLnBrk="1" latinLnBrk="0" hangingPunct="1"/>
                      <a:r>
                        <a:rPr lang="en-US" sz="1400" kern="1200" dirty="0" err="1" smtClean="0">
                          <a:solidFill>
                            <a:schemeClr val="tx1"/>
                          </a:solidFill>
                          <a:latin typeface="+mn-lt"/>
                          <a:ea typeface="+mn-ea"/>
                          <a:cs typeface="+mn-cs"/>
                        </a:rPr>
                        <a:t>Realtime</a:t>
                      </a:r>
                      <a:r>
                        <a:rPr lang="en-US" sz="1400" kern="1200" dirty="0" smtClean="0">
                          <a:solidFill>
                            <a:schemeClr val="tx1"/>
                          </a:solidFill>
                          <a:latin typeface="+mn-lt"/>
                          <a:ea typeface="+mn-ea"/>
                          <a:cs typeface="+mn-cs"/>
                        </a:rPr>
                        <a:t> power traces</a:t>
                      </a:r>
                      <a:endParaRPr lang="en-US" sz="1400" kern="1200" dirty="0">
                        <a:solidFill>
                          <a:schemeClr val="tx1"/>
                        </a:solidFill>
                        <a:latin typeface="+mn-lt"/>
                        <a:ea typeface="+mn-ea"/>
                        <a:cs typeface="+mn-cs"/>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r>
              <a:tr h="262086">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endParaRPr lang="en-US" sz="1400" b="0" i="1" baseline="30000" dirty="0" smtClean="0">
                        <a:solidFill>
                          <a:schemeClr val="tx1"/>
                        </a:solidFill>
                      </a:endParaRPr>
                    </a:p>
                  </a:txBody>
                  <a:tcPr marL="0" marR="0" marT="0" marB="0"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endParaRPr lang="en-US"/>
                    </a:p>
                  </a:txBody>
                  <a:tcPr/>
                </a:tc>
                <a:tc rowSpan="2">
                  <a:txBody>
                    <a:bodyPr/>
                    <a:lstStyle/>
                    <a:p>
                      <a:pPr marL="0" marR="0" indent="0" algn="l" defTabSz="91085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rPr>
                        <a:t>Mainstream x86 SOC</a:t>
                      </a:r>
                      <a:endParaRPr lang="en-US" sz="1400" b="0" dirty="0" smtClean="0">
                        <a:solidFill>
                          <a:schemeClr val="tx1"/>
                        </a:solidFill>
                      </a:endParaRPr>
                    </a:p>
                  </a:txBody>
                  <a:tcPr marL="91446" marR="91446" marT="45722" marB="45722"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rowSpan="2">
                  <a:txBody>
                    <a:bodyPr/>
                    <a:lstStyle/>
                    <a:p>
                      <a:pPr algn="ctr"/>
                      <a:r>
                        <a:rPr lang="en-US" sz="1400" b="0" dirty="0" smtClean="0">
                          <a:solidFill>
                            <a:schemeClr val="tx1"/>
                          </a:solidFill>
                        </a:rPr>
                        <a:t>848</a:t>
                      </a:r>
                      <a:endParaRPr lang="en-US" sz="1400" b="0" dirty="0">
                        <a:solidFill>
                          <a:schemeClr val="tx1"/>
                        </a:solidFill>
                      </a:endParaRPr>
                    </a:p>
                  </a:txBody>
                  <a:tcPr marL="91446" marR="91446" marT="45722" marB="45722"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rowSpan="2">
                  <a:txBody>
                    <a:bodyPr/>
                    <a:lstStyle/>
                    <a:p>
                      <a:pPr algn="ctr"/>
                      <a:r>
                        <a:rPr lang="en-US" sz="1400" b="0" dirty="0" smtClean="0">
                          <a:solidFill>
                            <a:schemeClr val="tx1"/>
                          </a:solidFill>
                        </a:rPr>
                        <a:t>2240</a:t>
                      </a:r>
                      <a:endParaRPr lang="en-US" sz="1400" b="0" dirty="0">
                        <a:solidFill>
                          <a:schemeClr val="tx1"/>
                        </a:solidFill>
                      </a:endParaRPr>
                    </a:p>
                  </a:txBody>
                  <a:tcPr marL="91446" marR="91446" marT="45722" marB="45722" anchor="ctr">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rowSpan="2">
                  <a:txBody>
                    <a:bodyPr/>
                    <a:lstStyle/>
                    <a:p>
                      <a:pPr algn="ctr"/>
                      <a:r>
                        <a:rPr lang="en-US" sz="1400" b="1" dirty="0" smtClean="0">
                          <a:solidFill>
                            <a:schemeClr val="tx1"/>
                          </a:solidFill>
                        </a:rPr>
                        <a:t>84</a:t>
                      </a:r>
                      <a:endParaRPr lang="en-US" sz="1400" b="1" dirty="0">
                        <a:solidFill>
                          <a:schemeClr val="tx1"/>
                        </a:solidFill>
                      </a:endParaRPr>
                    </a:p>
                  </a:txBody>
                  <a:tcPr marL="91446" marR="91446" marT="45722" marB="45722" anchor="ctr">
                    <a:lnL>
                      <a:noFill/>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rowSpan="2">
                  <a:txBody>
                    <a:bodyPr/>
                    <a:lstStyle/>
                    <a:p>
                      <a:pPr algn="ctr"/>
                      <a:endParaRPr lang="en-US" altLang="zh-CN"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rowSpan="2">
                  <a:txBody>
                    <a:bodyPr/>
                    <a:lstStyle/>
                    <a:p>
                      <a:pPr algn="ctr"/>
                      <a:r>
                        <a:rPr lang="en-US" altLang="zh-CN" sz="1400" b="1" dirty="0" smtClean="0">
                          <a:solidFill>
                            <a:schemeClr val="tx1"/>
                          </a:solidFill>
                        </a:rPr>
                        <a:t>√</a:t>
                      </a:r>
                      <a:endParaRPr lang="en-US" altLang="zh-CN"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rowSpan="2">
                  <a:txBody>
                    <a:bodyPr/>
                    <a:lstStyle/>
                    <a:p>
                      <a:endParaRPr lang="en-US"/>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smtClean="0">
                          <a:solidFill>
                            <a:schemeClr val="tx1"/>
                          </a:solidFill>
                          <a:latin typeface="+mn-lt"/>
                          <a:ea typeface="+mn-ea"/>
                          <a:cs typeface="+mn-cs"/>
                        </a:rPr>
                        <a:t>Realtime</a:t>
                      </a:r>
                      <a:r>
                        <a:rPr lang="en-US" sz="1400" kern="1200" dirty="0" smtClean="0">
                          <a:solidFill>
                            <a:schemeClr val="tx1"/>
                          </a:solidFill>
                          <a:latin typeface="+mn-lt"/>
                          <a:ea typeface="+mn-ea"/>
                          <a:cs typeface="+mn-cs"/>
                        </a:rPr>
                        <a:t> power traces</a:t>
                      </a: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r>
              <a:tr h="305760">
                <a:tc>
                  <a:txBody>
                    <a:bodyPr/>
                    <a:lstStyle/>
                    <a:p>
                      <a:pPr marL="0" marR="0" indent="0" algn="l" defTabSz="910851" rtl="0" eaLnBrk="1" fontAlgn="auto" latinLnBrk="0" hangingPunct="1">
                        <a:lnSpc>
                          <a:spcPct val="100000"/>
                        </a:lnSpc>
                        <a:spcBef>
                          <a:spcPts val="0"/>
                        </a:spcBef>
                        <a:spcAft>
                          <a:spcPts val="0"/>
                        </a:spcAft>
                        <a:buClrTx/>
                        <a:buSzTx/>
                        <a:buFontTx/>
                        <a:buNone/>
                        <a:tabLst/>
                        <a:defRPr/>
                      </a:pPr>
                      <a:endParaRPr lang="en-US" sz="1400" b="0" dirty="0" smtClean="0">
                        <a:solidFill>
                          <a:schemeClr val="tx1"/>
                        </a:solidFill>
                      </a:endParaRPr>
                    </a:p>
                  </a:txBody>
                  <a:tcPr marL="0" marR="0" marT="0" marB="0"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vMerge="1">
                  <a:txBody>
                    <a:bodyPr/>
                    <a:lstStyle/>
                    <a:p>
                      <a:pPr marL="0" marR="0" indent="0" algn="l" defTabSz="910851" rtl="0" eaLnBrk="1" fontAlgn="auto" latinLnBrk="0" hangingPunct="1">
                        <a:lnSpc>
                          <a:spcPct val="100000"/>
                        </a:lnSpc>
                        <a:spcBef>
                          <a:spcPts val="0"/>
                        </a:spcBef>
                        <a:spcAft>
                          <a:spcPts val="0"/>
                        </a:spcAft>
                        <a:buClrTx/>
                        <a:buSzTx/>
                        <a:buFontTx/>
                        <a:buNone/>
                        <a:tabLst/>
                        <a:defRPr/>
                      </a:pPr>
                      <a:endParaRPr lang="en-US" sz="1400" b="0" dirty="0" smtClean="0">
                        <a:solidFill>
                          <a:schemeClr val="tx1"/>
                        </a:solidFill>
                      </a:endParaRPr>
                    </a:p>
                  </a:txBody>
                  <a:tcPr marL="68602" marR="68602" marT="45722" marB="45722"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vMerge="1">
                  <a:txBody>
                    <a:bodyPr/>
                    <a:lstStyle/>
                    <a:p>
                      <a:pPr marL="0" marR="0" indent="0" algn="l" defTabSz="910851" rtl="0" eaLnBrk="1" fontAlgn="auto" latinLnBrk="0" hangingPunct="1">
                        <a:lnSpc>
                          <a:spcPct val="100000"/>
                        </a:lnSpc>
                        <a:spcBef>
                          <a:spcPts val="0"/>
                        </a:spcBef>
                        <a:spcAft>
                          <a:spcPts val="0"/>
                        </a:spcAft>
                        <a:buClrTx/>
                        <a:buSzTx/>
                        <a:buFontTx/>
                        <a:buNone/>
                        <a:tabLst/>
                        <a:defRPr/>
                      </a:pPr>
                      <a:endParaRPr lang="en-US" sz="1400" b="0" dirty="0" smtClean="0">
                        <a:solidFill>
                          <a:schemeClr val="tx1"/>
                        </a:solidFill>
                      </a:endParaRPr>
                    </a:p>
                  </a:txBody>
                  <a:tcPr marL="91446" marR="91446" marT="45722" marB="45722"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vMerge="1">
                  <a:txBody>
                    <a:bodyPr/>
                    <a:lstStyle/>
                    <a:p>
                      <a:pPr algn="ctr"/>
                      <a:endParaRPr lang="en-US" sz="1400" b="0" dirty="0">
                        <a:solidFill>
                          <a:schemeClr val="tx1"/>
                        </a:solidFill>
                      </a:endParaRPr>
                    </a:p>
                  </a:txBody>
                  <a:tcPr marL="91446" marR="91446" marT="45722" marB="45722"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vMerge="1">
                  <a:txBody>
                    <a:bodyPr/>
                    <a:lstStyle/>
                    <a:p>
                      <a:pPr algn="ctr"/>
                      <a:endParaRPr lang="en-US" sz="1400" b="0" dirty="0">
                        <a:solidFill>
                          <a:schemeClr val="tx1"/>
                        </a:solidFill>
                      </a:endParaRPr>
                    </a:p>
                  </a:txBody>
                  <a:tcPr marL="91446" marR="91446" marT="45722" marB="45722" anchor="ctr">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vMerge="1">
                  <a:txBody>
                    <a:bodyPr/>
                    <a:lstStyle/>
                    <a:p>
                      <a:pPr algn="ctr"/>
                      <a:endParaRPr lang="en-US" sz="1400" b="1" dirty="0">
                        <a:solidFill>
                          <a:schemeClr val="tx1"/>
                        </a:solidFill>
                      </a:endParaRPr>
                    </a:p>
                  </a:txBody>
                  <a:tcPr marL="91446" marR="91446" marT="45722" marB="45722" anchor="ctr">
                    <a:lnL>
                      <a:noFill/>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4">
                        <a:lumMod val="20000"/>
                        <a:lumOff val="80000"/>
                      </a:schemeClr>
                    </a:solidFill>
                  </a:tcPr>
                </a:tc>
                <a:tc vMerge="1">
                  <a:txBody>
                    <a:bodyPr/>
                    <a:lstStyle/>
                    <a:p>
                      <a:pPr algn="ctr"/>
                      <a:endParaRPr lang="en-US"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vMerge="1">
                  <a:txBody>
                    <a:bodyPr/>
                    <a:lstStyle/>
                    <a:p>
                      <a:pPr algn="ctr"/>
                      <a:endParaRPr lang="en-US"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vMerge="1">
                  <a:txBody>
                    <a:bodyPr/>
                    <a:lstStyle/>
                    <a:p>
                      <a:pPr algn="ctr"/>
                      <a:endParaRPr lang="en-US"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vMerge="1">
                  <a:txBody>
                    <a:bodyPr/>
                    <a:lstStyle/>
                    <a:p>
                      <a:pPr algn="ctr"/>
                      <a:endParaRPr lang="en-US"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r>
              <a:tr h="495012">
                <a:tc>
                  <a:txBody>
                    <a:bodyPr/>
                    <a:lstStyle/>
                    <a:p>
                      <a:pPr algn="l"/>
                      <a:endParaRPr lang="en-US" sz="1400" b="0" dirty="0">
                        <a:solidFill>
                          <a:schemeClr val="tx1"/>
                        </a:solidFill>
                      </a:endParaRPr>
                    </a:p>
                  </a:txBody>
                  <a:tcPr marL="0" marR="0" marT="0" marB="0"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rowSpan="2">
                  <a:txBody>
                    <a:bodyPr/>
                    <a:lstStyle/>
                    <a:p>
                      <a:pPr algn="l"/>
                      <a:r>
                        <a:rPr lang="en-US" sz="1400" b="1" dirty="0" smtClean="0">
                          <a:solidFill>
                            <a:schemeClr val="tx1"/>
                          </a:solidFill>
                        </a:rPr>
                        <a:t>Customer-end GPU</a:t>
                      </a:r>
                      <a:endParaRPr lang="en-US" sz="1400" b="1" dirty="0">
                        <a:solidFill>
                          <a:schemeClr val="tx1"/>
                        </a:solidFill>
                      </a:endParaRPr>
                    </a:p>
                  </a:txBody>
                  <a:tcPr marL="91446" marR="91446" marT="45722" marB="45722"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r>
                        <a:rPr lang="en-US" sz="1400" b="0" i="0" baseline="0" dirty="0" smtClean="0">
                          <a:solidFill>
                            <a:schemeClr val="tx1"/>
                          </a:solidFill>
                        </a:rPr>
                        <a:t>AMD HD7970</a:t>
                      </a:r>
                    </a:p>
                  </a:txBody>
                  <a:tcPr marL="91446" marR="91446" marT="45722" marB="45722"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marL="0" algn="ctr" defTabSz="914400" rtl="0" eaLnBrk="1" latinLnBrk="0" hangingPunct="1"/>
                      <a:r>
                        <a:rPr lang="en-US" sz="1400" b="0" kern="1200" dirty="0" smtClean="0">
                          <a:solidFill>
                            <a:schemeClr val="tx1"/>
                          </a:solidFill>
                          <a:latin typeface="+mn-lt"/>
                          <a:ea typeface="+mn-ea"/>
                          <a:cs typeface="+mn-cs"/>
                        </a:rPr>
                        <a:t>3788.8</a:t>
                      </a:r>
                      <a:endParaRPr lang="en-US" sz="1400" b="0" kern="1200" dirty="0">
                        <a:solidFill>
                          <a:schemeClr val="tx1"/>
                        </a:solidFill>
                        <a:latin typeface="+mn-lt"/>
                        <a:ea typeface="+mn-ea"/>
                        <a:cs typeface="+mn-cs"/>
                      </a:endParaRPr>
                    </a:p>
                  </a:txBody>
                  <a:tcPr marL="91446" marR="91446" marT="45722" marB="45722"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algn="ctr"/>
                      <a:r>
                        <a:rPr lang="en-US" sz="1400" b="0" dirty="0" smtClean="0">
                          <a:solidFill>
                            <a:schemeClr val="tx1"/>
                          </a:solidFill>
                        </a:rPr>
                        <a:t>2000</a:t>
                      </a:r>
                      <a:endParaRPr lang="en-US" sz="1400" b="0" dirty="0">
                        <a:solidFill>
                          <a:schemeClr val="tx1"/>
                        </a:solidFill>
                      </a:endParaRPr>
                    </a:p>
                  </a:txBody>
                  <a:tcPr marL="91446" marR="91446" marT="45722" marB="45722" anchor="ctr">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algn="ctr"/>
                      <a:r>
                        <a:rPr lang="en-US" sz="1400" b="1" dirty="0" smtClean="0">
                          <a:solidFill>
                            <a:schemeClr val="tx1"/>
                          </a:solidFill>
                        </a:rPr>
                        <a:t>250</a:t>
                      </a:r>
                      <a:endParaRPr lang="en-US" sz="1400" b="1" dirty="0">
                        <a:solidFill>
                          <a:schemeClr val="tx1"/>
                        </a:solidFill>
                      </a:endParaRPr>
                    </a:p>
                  </a:txBody>
                  <a:tcPr marL="91446" marR="91446" marT="45722" marB="45722" anchor="ctr">
                    <a:lnL>
                      <a:noFill/>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algn="ctr"/>
                      <a:endParaRPr lang="en-US"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D6F6F8"/>
                    </a:solidFill>
                  </a:tcPr>
                </a:tc>
                <a:tc>
                  <a:txBody>
                    <a:bodyPr/>
                    <a:lstStyle/>
                    <a:p>
                      <a:pPr algn="ctr"/>
                      <a:r>
                        <a:rPr lang="en-US" altLang="zh-CN" sz="1400" b="1" dirty="0" smtClean="0">
                          <a:solidFill>
                            <a:schemeClr val="tx1"/>
                          </a:solidFill>
                        </a:rPr>
                        <a:t>√</a:t>
                      </a:r>
                      <a:endParaRPr lang="en-US" altLang="zh-CN"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D6F6F8"/>
                    </a:solidFill>
                  </a:tcPr>
                </a:tc>
                <a:tc>
                  <a:txBody>
                    <a:bodyPr/>
                    <a:lstStyle/>
                    <a:p>
                      <a:pPr algn="ctr"/>
                      <a:endParaRPr lang="en-US"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D6F6F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TDP used</a:t>
                      </a: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D6F6F8"/>
                    </a:solidFill>
                  </a:tcPr>
                </a:tc>
              </a:tr>
              <a:tr h="495012">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endParaRPr lang="en-US" sz="1400" b="0" i="1" baseline="30000" dirty="0" smtClean="0">
                        <a:solidFill>
                          <a:schemeClr val="tx1"/>
                        </a:solidFill>
                      </a:endParaRPr>
                    </a:p>
                  </a:txBody>
                  <a:tcPr marL="0" marR="0" marT="0" marB="0"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vMerge="1">
                  <a:txBody>
                    <a:bodyPr/>
                    <a:lstStyle/>
                    <a:p>
                      <a:pPr marL="0" marR="0" indent="0" algn="l" defTabSz="914293" rtl="0" eaLnBrk="1" fontAlgn="auto" latinLnBrk="0" hangingPunct="1">
                        <a:lnSpc>
                          <a:spcPct val="100000"/>
                        </a:lnSpc>
                        <a:spcBef>
                          <a:spcPts val="0"/>
                        </a:spcBef>
                        <a:spcAft>
                          <a:spcPts val="0"/>
                        </a:spcAft>
                        <a:buClrTx/>
                        <a:buSzTx/>
                        <a:buFontTx/>
                        <a:buNone/>
                        <a:tabLst/>
                        <a:defRPr/>
                      </a:pPr>
                      <a:endParaRPr lang="en-US" sz="1400" b="0" i="0" baseline="0" dirty="0" smtClean="0">
                        <a:solidFill>
                          <a:schemeClr val="tx1"/>
                        </a:solidFill>
                      </a:endParaRPr>
                    </a:p>
                  </a:txBody>
                  <a:tcPr marL="68602" marR="68602" marT="45722" marB="45722"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algn="l"/>
                      <a:r>
                        <a:rPr lang="en-US" sz="1400" b="0" dirty="0" smtClean="0">
                          <a:solidFill>
                            <a:schemeClr val="tx1"/>
                          </a:solidFill>
                        </a:rPr>
                        <a:t>Mainstream GPU</a:t>
                      </a:r>
                      <a:endParaRPr lang="en-US" sz="1400" b="0" dirty="0">
                        <a:solidFill>
                          <a:schemeClr val="tx1"/>
                        </a:solidFill>
                      </a:endParaRPr>
                    </a:p>
                  </a:txBody>
                  <a:tcPr marL="91446" marR="91446" marT="45722" marB="45722" anchor="ctr">
                    <a:lnL>
                      <a:noFill/>
                    </a:lnL>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marL="0" algn="ctr" defTabSz="914400" rtl="0" eaLnBrk="1" latinLnBrk="0" hangingPunct="1"/>
                      <a:r>
                        <a:rPr lang="en-US" sz="1400" b="0" kern="1200" dirty="0" smtClean="0">
                          <a:solidFill>
                            <a:schemeClr val="tx1"/>
                          </a:solidFill>
                          <a:latin typeface="+mn-lt"/>
                          <a:ea typeface="+mn-ea"/>
                          <a:cs typeface="+mn-cs"/>
                        </a:rPr>
                        <a:t>3977</a:t>
                      </a:r>
                      <a:endParaRPr lang="en-US" sz="1400" b="0" kern="1200" dirty="0">
                        <a:solidFill>
                          <a:schemeClr val="tx1"/>
                        </a:solidFill>
                        <a:latin typeface="+mn-lt"/>
                        <a:ea typeface="+mn-ea"/>
                        <a:cs typeface="+mn-cs"/>
                      </a:endParaRPr>
                    </a:p>
                  </a:txBody>
                  <a:tcPr marL="91446" marR="91446" marT="45722" marB="45722" anchor="ct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algn="ctr"/>
                      <a:r>
                        <a:rPr lang="en-US" sz="1400" b="0" dirty="0" smtClean="0">
                          <a:solidFill>
                            <a:schemeClr val="tx1"/>
                          </a:solidFill>
                        </a:rPr>
                        <a:t>3799</a:t>
                      </a:r>
                      <a:endParaRPr lang="en-US" sz="1400" b="0" dirty="0">
                        <a:solidFill>
                          <a:schemeClr val="tx1"/>
                        </a:solidFill>
                      </a:endParaRPr>
                    </a:p>
                  </a:txBody>
                  <a:tcPr marL="91446" marR="91446" marT="45722" marB="45722" anchor="ctr">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algn="ctr"/>
                      <a:r>
                        <a:rPr lang="en-US" sz="1400" b="1" dirty="0" smtClean="0">
                          <a:solidFill>
                            <a:schemeClr val="tx1"/>
                          </a:solidFill>
                        </a:rPr>
                        <a:t>250</a:t>
                      </a:r>
                      <a:endParaRPr lang="en-US" sz="1400" b="1" dirty="0">
                        <a:solidFill>
                          <a:schemeClr val="tx1"/>
                        </a:solidFill>
                      </a:endParaRPr>
                    </a:p>
                  </a:txBody>
                  <a:tcPr marL="91446" marR="91446" marT="45722" marB="45722" anchor="ctr">
                    <a:lnL>
                      <a:noFill/>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1FCFD"/>
                    </a:solidFill>
                  </a:tcPr>
                </a:tc>
                <a:tc>
                  <a:txBody>
                    <a:bodyPr/>
                    <a:lstStyle/>
                    <a:p>
                      <a:pPr algn="ctr"/>
                      <a:endParaRPr lang="en-US"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D6F6F8"/>
                    </a:solidFill>
                  </a:tcPr>
                </a:tc>
                <a:tc>
                  <a:txBody>
                    <a:bodyPr/>
                    <a:lstStyle/>
                    <a:p>
                      <a:pPr algn="ctr"/>
                      <a:r>
                        <a:rPr lang="en-US" altLang="zh-CN" sz="1400" b="1" dirty="0" smtClean="0">
                          <a:solidFill>
                            <a:schemeClr val="tx1"/>
                          </a:solidFill>
                        </a:rPr>
                        <a:t>√</a:t>
                      </a:r>
                      <a:endParaRPr lang="en-US" altLang="zh-CN"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D6F6F8"/>
                    </a:solidFill>
                  </a:tcPr>
                </a:tc>
                <a:tc>
                  <a:txBody>
                    <a:bodyPr/>
                    <a:lstStyle/>
                    <a:p>
                      <a:pPr algn="ctr"/>
                      <a:r>
                        <a:rPr lang="en-US" altLang="zh-CN" sz="1400" b="1" dirty="0" smtClean="0">
                          <a:solidFill>
                            <a:schemeClr val="tx1"/>
                          </a:solidFill>
                        </a:rPr>
                        <a:t>√</a:t>
                      </a:r>
                      <a:endParaRPr lang="en-US" altLang="zh-CN" sz="1400" b="1"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D6F6F8"/>
                    </a:solidFill>
                  </a:tcPr>
                </a:tc>
                <a:tc>
                  <a:txBody>
                    <a:bodyPr/>
                    <a:lstStyle/>
                    <a:p>
                      <a:pPr algn="ctr"/>
                      <a:r>
                        <a:rPr lang="en-US" sz="1400" b="0" dirty="0" smtClean="0">
                          <a:solidFill>
                            <a:schemeClr val="tx1"/>
                          </a:solidFill>
                        </a:rPr>
                        <a:t>TDP used</a:t>
                      </a:r>
                      <a:endParaRPr lang="en-US" sz="1400" b="0" dirty="0">
                        <a:solidFill>
                          <a:schemeClr val="tx1"/>
                        </a:solidFill>
                      </a:endParaRPr>
                    </a:p>
                  </a:txBody>
                  <a:tcPr marL="91446" marR="91446" marT="45722" marB="45722"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D6F6F8"/>
                    </a:solidFill>
                  </a:tcPr>
                </a:tc>
              </a:tr>
            </a:tbl>
          </a:graphicData>
        </a:graphic>
      </p:graphicFrame>
    </p:spTree>
    <p:extLst>
      <p:ext uri="{BB962C8B-B14F-4D97-AF65-F5344CB8AC3E}">
        <p14:creationId xmlns:p14="http://schemas.microsoft.com/office/powerpoint/2010/main" val="102693508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626" y="154310"/>
            <a:ext cx="10424159" cy="474345"/>
          </a:xfrm>
        </p:spPr>
        <p:txBody>
          <a:bodyPr/>
          <a:lstStyle/>
          <a:p>
            <a:r>
              <a:rPr lang="en-US" dirty="0"/>
              <a:t>Evaluation methodology and </a:t>
            </a:r>
            <a:r>
              <a:rPr lang="en-US" dirty="0" smtClean="0"/>
              <a:t>platforms-Cont.</a:t>
            </a:r>
            <a:endParaRPr lang="en-US" dirty="0"/>
          </a:p>
        </p:txBody>
      </p:sp>
      <p:sp>
        <p:nvSpPr>
          <p:cNvPr id="4" name="Content Placeholder 3"/>
          <p:cNvSpPr>
            <a:spLocks noGrp="1"/>
          </p:cNvSpPr>
          <p:nvPr>
            <p:ph idx="1"/>
          </p:nvPr>
        </p:nvSpPr>
        <p:spPr>
          <a:xfrm>
            <a:off x="313248" y="1434567"/>
            <a:ext cx="11338560" cy="4746779"/>
          </a:xfrm>
        </p:spPr>
        <p:txBody>
          <a:bodyPr/>
          <a:lstStyle/>
          <a:p>
            <a:r>
              <a:rPr lang="en-US" sz="2400" b="1" dirty="0" smtClean="0">
                <a:ea typeface="MS PGothic" pitchFamily="34" charset="-128"/>
              </a:rPr>
              <a:t>Evaluation results </a:t>
            </a:r>
            <a:r>
              <a:rPr lang="en-US" sz="2400" b="1" dirty="0">
                <a:ea typeface="MS PGothic" pitchFamily="34" charset="-128"/>
              </a:rPr>
              <a:t>indicate </a:t>
            </a:r>
            <a:r>
              <a:rPr lang="en-US" sz="2400" b="1" u="sng" dirty="0" smtClean="0">
                <a:ea typeface="MS PGothic" pitchFamily="34" charset="-128"/>
              </a:rPr>
              <a:t>per-unit training speed</a:t>
            </a:r>
            <a:endParaRPr lang="en-US" sz="2400" b="1" dirty="0" smtClean="0">
              <a:ea typeface="MS PGothic" pitchFamily="34" charset="-128"/>
            </a:endParaRPr>
          </a:p>
          <a:p>
            <a:pPr lvl="1"/>
            <a:r>
              <a:rPr lang="en-US" sz="2400" dirty="0" smtClean="0">
                <a:ea typeface="MS PGothic" pitchFamily="34" charset="-128"/>
              </a:rPr>
              <a:t>CNN not tested as work still under development  </a:t>
            </a:r>
          </a:p>
          <a:p>
            <a:pPr lvl="1"/>
            <a:r>
              <a:rPr lang="en-US" sz="2400" dirty="0" smtClean="0">
                <a:ea typeface="MS PGothic" pitchFamily="34" charset="-128"/>
              </a:rPr>
              <a:t>MLP and </a:t>
            </a:r>
            <a:r>
              <a:rPr lang="en-US" sz="2400" dirty="0" err="1" smtClean="0">
                <a:ea typeface="MS PGothic" pitchFamily="34" charset="-128"/>
              </a:rPr>
              <a:t>Autoencoder</a:t>
            </a:r>
            <a:r>
              <a:rPr lang="en-US" sz="2400" dirty="0" smtClean="0">
                <a:ea typeface="MS PGothic" pitchFamily="34" charset="-128"/>
              </a:rPr>
              <a:t> tested initial results</a:t>
            </a:r>
          </a:p>
          <a:p>
            <a:pPr lvl="1"/>
            <a:r>
              <a:rPr lang="en-US" sz="2400" dirty="0" smtClean="0">
                <a:ea typeface="MS PGothic" pitchFamily="34" charset="-128"/>
              </a:rPr>
              <a:t>DNN </a:t>
            </a:r>
            <a:r>
              <a:rPr lang="en-US" sz="2400" dirty="0">
                <a:ea typeface="MS PGothic" pitchFamily="34" charset="-128"/>
              </a:rPr>
              <a:t>model parameters and mini-batch size align with </a:t>
            </a:r>
            <a:r>
              <a:rPr lang="en-US" sz="2400" dirty="0" smtClean="0">
                <a:ea typeface="MS PGothic" pitchFamily="34" charset="-128"/>
              </a:rPr>
              <a:t>Internet industry</a:t>
            </a:r>
          </a:p>
          <a:p>
            <a:pPr lvl="1"/>
            <a:r>
              <a:rPr lang="en-US" sz="2400" dirty="0" smtClean="0">
                <a:ea typeface="MS PGothic" pitchFamily="34" charset="-128"/>
              </a:rPr>
              <a:t>Single-node results presented</a:t>
            </a:r>
          </a:p>
          <a:p>
            <a:pPr lvl="1"/>
            <a:r>
              <a:rPr lang="en-US" sz="2400" dirty="0" smtClean="0">
                <a:ea typeface="MS PGothic" pitchFamily="34" charset="-128"/>
              </a:rPr>
              <a:t>Further (ongoing) optimizations</a:t>
            </a:r>
          </a:p>
          <a:p>
            <a:pPr marL="0" indent="0">
              <a:buNone/>
            </a:pPr>
            <a:endParaRPr lang="en-US" b="1" dirty="0" smtClean="0">
              <a:ea typeface="MS PGothic" pitchFamily="34" charset="-128"/>
            </a:endParaRPr>
          </a:p>
          <a:p>
            <a:pPr fontAlgn="auto">
              <a:lnSpc>
                <a:spcPct val="90000"/>
              </a:lnSpc>
              <a:spcAft>
                <a:spcPts val="300"/>
              </a:spcAft>
              <a:buClr>
                <a:srgbClr val="FFFFFF"/>
              </a:buClr>
            </a:pPr>
            <a:endParaRPr lang="en-US" sz="2200" dirty="0">
              <a:solidFill>
                <a:srgbClr val="FF0000"/>
              </a:solidFill>
            </a:endParaRPr>
          </a:p>
          <a:p>
            <a:pPr lvl="1" fontAlgn="auto">
              <a:lnSpc>
                <a:spcPct val="90000"/>
              </a:lnSpc>
              <a:spcAft>
                <a:spcPts val="300"/>
              </a:spcAft>
              <a:buClr>
                <a:srgbClr val="FFFFFF"/>
              </a:buClr>
            </a:pPr>
            <a:endParaRPr lang="en-US" sz="2000" dirty="0">
              <a:ea typeface="MS PGothic" pitchFamily="34" charset="-128"/>
            </a:endParaRPr>
          </a:p>
          <a:p>
            <a:endParaRPr lang="en-US" dirty="0"/>
          </a:p>
        </p:txBody>
      </p:sp>
    </p:spTree>
    <p:extLst>
      <p:ext uri="{BB962C8B-B14F-4D97-AF65-F5344CB8AC3E}">
        <p14:creationId xmlns:p14="http://schemas.microsoft.com/office/powerpoint/2010/main" val="81986144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400" dirty="0"/>
              <a:t>MLP Model(voice recognition)</a:t>
            </a:r>
            <a:endParaRPr dirty="0"/>
          </a:p>
        </p:txBody>
      </p:sp>
      <p:sp>
        <p:nvSpPr>
          <p:cNvPr id="19" name="TextBox 18"/>
          <p:cNvSpPr txBox="1"/>
          <p:nvPr/>
        </p:nvSpPr>
        <p:spPr>
          <a:xfrm>
            <a:off x="8035925" y="2329675"/>
            <a:ext cx="4152900" cy="2523768"/>
          </a:xfrm>
          <a:prstGeom prst="rect">
            <a:avLst/>
          </a:prstGeom>
        </p:spPr>
        <p:txBody>
          <a:bodyPr wrap="square" rtlCol="0" anchor="ctr" anchorCtr="0">
            <a:spAutoFit/>
          </a:bodyPr>
          <a:lstStyle/>
          <a:p>
            <a:pPr marL="285750" indent="-285750">
              <a:buFont typeface="Arial" panose="020B0604020202020204" pitchFamily="34" charset="0"/>
              <a:buChar char="•"/>
            </a:pPr>
            <a:r>
              <a:rPr lang="en-US" b="1" dirty="0">
                <a:solidFill>
                  <a:prstClr val="black"/>
                </a:solidFill>
              </a:rPr>
              <a:t>Kaveri 95w </a:t>
            </a:r>
            <a:r>
              <a:rPr lang="en-US" b="1" dirty="0" err="1">
                <a:solidFill>
                  <a:prstClr val="black"/>
                </a:solidFill>
              </a:rPr>
              <a:t>v.s</a:t>
            </a:r>
            <a:r>
              <a:rPr lang="en-US" b="1" dirty="0">
                <a:solidFill>
                  <a:prstClr val="black"/>
                </a:solidFill>
              </a:rPr>
              <a:t>. </a:t>
            </a:r>
            <a:r>
              <a:rPr lang="en-US" b="1" dirty="0" smtClean="0">
                <a:solidFill>
                  <a:prstClr val="black"/>
                </a:solidFill>
              </a:rPr>
              <a:t>Mainstream x86</a:t>
            </a:r>
            <a:endParaRPr lang="en-US" b="1" dirty="0">
              <a:solidFill>
                <a:prstClr val="black"/>
              </a:solidFill>
            </a:endParaRPr>
          </a:p>
          <a:p>
            <a:r>
              <a:rPr lang="en-US" b="1" dirty="0">
                <a:solidFill>
                  <a:prstClr val="black"/>
                </a:solidFill>
              </a:rPr>
              <a:t>                                            </a:t>
            </a:r>
            <a:r>
              <a:rPr lang="en-US" b="1" dirty="0" smtClean="0">
                <a:solidFill>
                  <a:prstClr val="black"/>
                </a:solidFill>
              </a:rPr>
              <a:t>1.8x </a:t>
            </a:r>
            <a:r>
              <a:rPr lang="en-US" b="1" dirty="0">
                <a:solidFill>
                  <a:prstClr val="black"/>
                </a:solidFill>
              </a:rPr>
              <a:t>speedup </a:t>
            </a:r>
            <a:endParaRPr lang="en-US" b="1" dirty="0" smtClean="0">
              <a:solidFill>
                <a:prstClr val="black"/>
              </a:solidFill>
            </a:endParaRPr>
          </a:p>
          <a:p>
            <a:endParaRPr lang="en-US" b="1" dirty="0">
              <a:solidFill>
                <a:prstClr val="black"/>
              </a:solidFill>
            </a:endParaRPr>
          </a:p>
          <a:p>
            <a:pPr marL="285750" indent="-285750">
              <a:buFont typeface="Arial" panose="020B0604020202020204" pitchFamily="34" charset="0"/>
              <a:buChar char="•"/>
            </a:pPr>
            <a:r>
              <a:rPr lang="en-US" b="1" dirty="0">
                <a:solidFill>
                  <a:prstClr val="black"/>
                </a:solidFill>
              </a:rPr>
              <a:t>Kaveri 95w </a:t>
            </a:r>
            <a:r>
              <a:rPr lang="en-US" b="1" dirty="0" err="1">
                <a:solidFill>
                  <a:prstClr val="black"/>
                </a:solidFill>
              </a:rPr>
              <a:t>v.s</a:t>
            </a:r>
            <a:r>
              <a:rPr lang="en-US" b="1" dirty="0">
                <a:solidFill>
                  <a:prstClr val="black"/>
                </a:solidFill>
              </a:rPr>
              <a:t>. </a:t>
            </a:r>
            <a:r>
              <a:rPr lang="en-US" b="1" dirty="0" smtClean="0">
                <a:solidFill>
                  <a:prstClr val="black"/>
                </a:solidFill>
              </a:rPr>
              <a:t>Mainstream x86 SOC’s</a:t>
            </a:r>
            <a:endParaRPr lang="en-US" b="1" dirty="0">
              <a:solidFill>
                <a:prstClr val="black"/>
              </a:solidFill>
            </a:endParaRPr>
          </a:p>
          <a:p>
            <a:r>
              <a:rPr lang="en-US" b="1" dirty="0">
                <a:solidFill>
                  <a:prstClr val="black"/>
                </a:solidFill>
              </a:rPr>
              <a:t>                                           </a:t>
            </a:r>
            <a:r>
              <a:rPr lang="en-US" b="1" dirty="0" smtClean="0">
                <a:solidFill>
                  <a:prstClr val="black"/>
                </a:solidFill>
              </a:rPr>
              <a:t>3.7x </a:t>
            </a:r>
            <a:r>
              <a:rPr lang="en-US" b="1" dirty="0">
                <a:solidFill>
                  <a:prstClr val="black"/>
                </a:solidFill>
              </a:rPr>
              <a:t>speedup </a:t>
            </a:r>
          </a:p>
          <a:p>
            <a:endParaRPr lang="en-US" b="1" dirty="0" smtClean="0">
              <a:solidFill>
                <a:prstClr val="black"/>
              </a:solidFill>
              <a:latin typeface="Calibri"/>
              <a:ea typeface="MS PGothic" pitchFamily="34" charset="-128"/>
            </a:endParaRPr>
          </a:p>
          <a:p>
            <a:pPr marL="285750" indent="-285750">
              <a:buFont typeface="Arial" panose="020B0604020202020204" pitchFamily="34" charset="0"/>
              <a:buChar char="•"/>
            </a:pPr>
            <a:endParaRPr lang="en-US" b="1" dirty="0">
              <a:solidFill>
                <a:prstClr val="black"/>
              </a:solidFill>
              <a:latin typeface="Calibri"/>
              <a:ea typeface="MS PGothic" pitchFamily="34" charset="-128"/>
            </a:endParaRPr>
          </a:p>
          <a:p>
            <a:pPr marL="285750" indent="-285750">
              <a:buFont typeface="Arial" panose="020B0604020202020204" pitchFamily="34" charset="0"/>
              <a:buChar char="•"/>
            </a:pPr>
            <a:endParaRPr lang="en-US" sz="1600" dirty="0">
              <a:solidFill>
                <a:prstClr val="black"/>
              </a:solidFill>
              <a:latin typeface="Calibri"/>
              <a:ea typeface="MS PGothic" pitchFamily="34" charset="-128"/>
            </a:endParaRPr>
          </a:p>
          <a:p>
            <a:pPr marL="285750" indent="-285750">
              <a:buFont typeface="Arial" panose="020B0604020202020204" pitchFamily="34" charset="0"/>
              <a:buChar char="•"/>
            </a:pPr>
            <a:endParaRPr lang="en-US" sz="1600" dirty="0">
              <a:solidFill>
                <a:prstClr val="black"/>
              </a:solidFill>
              <a:latin typeface="Calibri"/>
              <a:ea typeface="MS PGothic" pitchFamily="34" charset="-128"/>
              <a:cs typeface="+mn-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41" y="1749582"/>
            <a:ext cx="7889132" cy="3318531"/>
          </a:xfrm>
          <a:prstGeom prst="rect">
            <a:avLst/>
          </a:prstGeom>
        </p:spPr>
      </p:pic>
      <p:sp>
        <p:nvSpPr>
          <p:cNvPr id="4" name="文本框 3"/>
          <p:cNvSpPr txBox="1"/>
          <p:nvPr/>
        </p:nvSpPr>
        <p:spPr>
          <a:xfrm>
            <a:off x="1026596" y="5137538"/>
            <a:ext cx="6536987" cy="1729704"/>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altLang="zh-CN" sz="1600" b="0" i="0" u="none" strike="noStrike" kern="1200" cap="none" spc="0" normalizeH="0" baseline="0" noProof="0" dirty="0" smtClean="0">
                <a:ln>
                  <a:noFill/>
                </a:ln>
                <a:solidFill>
                  <a:schemeClr val="tx1"/>
                </a:solidFill>
                <a:effectLst/>
                <a:uLnTx/>
                <a:uFillTx/>
                <a:latin typeface="+mj-lt"/>
                <a:ea typeface="MS PGothic" pitchFamily="34" charset="-128"/>
                <a:cs typeface="+mn-cs"/>
              </a:rPr>
              <a:t>Mini-batch size: 1024</a:t>
            </a:r>
          </a:p>
          <a:p>
            <a:pPr marL="0" lvl="1" fontAlgn="auto">
              <a:lnSpc>
                <a:spcPct val="90000"/>
              </a:lnSpc>
              <a:spcBef>
                <a:spcPts val="300"/>
              </a:spcBef>
              <a:spcAft>
                <a:spcPts val="300"/>
              </a:spcAft>
              <a:buClr>
                <a:srgbClr val="FFFFFF"/>
              </a:buClr>
            </a:pPr>
            <a:r>
              <a:rPr lang="en-US" sz="1600" dirty="0">
                <a:solidFill>
                  <a:prstClr val="black"/>
                </a:solidFill>
                <a:latin typeface="Calibri"/>
                <a:ea typeface="MS PGothic" pitchFamily="34" charset="-128"/>
              </a:rPr>
              <a:t>CPU prepares data, GPU </a:t>
            </a:r>
            <a:r>
              <a:rPr lang="en-US" sz="1600" dirty="0" smtClean="0">
                <a:solidFill>
                  <a:prstClr val="black"/>
                </a:solidFill>
                <a:latin typeface="Calibri"/>
                <a:ea typeface="MS PGothic" pitchFamily="34" charset="-128"/>
              </a:rPr>
              <a:t>computes</a:t>
            </a:r>
          </a:p>
          <a:p>
            <a:pPr marL="0" lvl="1" fontAlgn="auto">
              <a:lnSpc>
                <a:spcPct val="90000"/>
              </a:lnSpc>
              <a:spcBef>
                <a:spcPts val="300"/>
              </a:spcBef>
              <a:spcAft>
                <a:spcPts val="300"/>
              </a:spcAft>
              <a:buClr>
                <a:srgbClr val="FFFFFF"/>
              </a:buClr>
            </a:pPr>
            <a:endParaRPr lang="en-US" sz="1600" dirty="0" smtClean="0">
              <a:solidFill>
                <a:prstClr val="black"/>
              </a:solidFill>
              <a:latin typeface="Calibri"/>
              <a:ea typeface="MS PGothic" pitchFamily="34" charset="-128"/>
            </a:endParaRPr>
          </a:p>
          <a:p>
            <a:pPr marL="0" lvl="1" fontAlgn="auto">
              <a:lnSpc>
                <a:spcPct val="90000"/>
              </a:lnSpc>
              <a:spcBef>
                <a:spcPts val="300"/>
              </a:spcBef>
              <a:spcAft>
                <a:spcPts val="300"/>
              </a:spcAft>
              <a:buClr>
                <a:srgbClr val="FFFFFF"/>
              </a:buClr>
            </a:pPr>
            <a:r>
              <a:rPr lang="en-US" sz="1600" dirty="0"/>
              <a:t>Note: CLAMDBLAS offers an architecture-aware optimization tool called </a:t>
            </a:r>
            <a:r>
              <a:rPr lang="en-US" sz="1600" b="1" dirty="0" err="1"/>
              <a:t>clAmdBlasTune</a:t>
            </a:r>
            <a:r>
              <a:rPr lang="en-US" sz="1600" dirty="0"/>
              <a:t>. Make sure to tune it the first time to run on a processor.</a:t>
            </a:r>
          </a:p>
          <a:p>
            <a:pPr marL="0" lvl="1" fontAlgn="auto">
              <a:lnSpc>
                <a:spcPct val="90000"/>
              </a:lnSpc>
              <a:spcBef>
                <a:spcPts val="300"/>
              </a:spcBef>
              <a:spcAft>
                <a:spcPts val="300"/>
              </a:spcAft>
              <a:buClr>
                <a:srgbClr val="FFFFFF"/>
              </a:buClr>
            </a:pPr>
            <a:endParaRPr lang="en-US" sz="1600" dirty="0">
              <a:solidFill>
                <a:prstClr val="black"/>
              </a:solidFill>
              <a:latin typeface="Calibri"/>
              <a:ea typeface="MS PGothic" pitchFamily="34" charset="-128"/>
            </a:endParaRPr>
          </a:p>
        </p:txBody>
      </p:sp>
    </p:spTree>
    <p:extLst>
      <p:ext uri="{BB962C8B-B14F-4D97-AF65-F5344CB8AC3E}">
        <p14:creationId xmlns:p14="http://schemas.microsoft.com/office/powerpoint/2010/main" val="220137134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lnSpc>
                <a:spcPct val="90000"/>
              </a:lnSpc>
              <a:spcBef>
                <a:spcPts val="300"/>
              </a:spcBef>
              <a:spcAft>
                <a:spcPts val="300"/>
              </a:spcAft>
            </a:pPr>
            <a:r>
              <a:rPr lang="en-US" sz="2400" cap="none" dirty="0" smtClean="0">
                <a:ea typeface="MS PGothic" pitchFamily="34" charset="-128"/>
              </a:rPr>
              <a:t>PERFORMANCE/POWER/PERF_PER_WATT </a:t>
            </a:r>
            <a:endParaRPr lang="en-US" sz="2400" cap="none" dirty="0">
              <a:ea typeface="MS PGothic" pitchFamily="34" charset="-128"/>
            </a:endParaRPr>
          </a:p>
        </p:txBody>
      </p:sp>
      <p:sp>
        <p:nvSpPr>
          <p:cNvPr id="6" name="TextBox 5"/>
          <p:cNvSpPr txBox="1"/>
          <p:nvPr/>
        </p:nvSpPr>
        <p:spPr>
          <a:xfrm>
            <a:off x="8097714" y="2636738"/>
            <a:ext cx="5432236" cy="1320361"/>
          </a:xfrm>
          <a:prstGeom prst="rect">
            <a:avLst/>
          </a:prstGeom>
        </p:spPr>
        <p:txBody>
          <a:bodyPr wrap="square" rtlCol="0" anchor="ctr" anchorCtr="0">
            <a:spAutoFit/>
          </a:bodyPr>
          <a:lstStyle/>
          <a:p>
            <a:pPr marL="285750" indent="-285750" fontAlgn="auto">
              <a:lnSpc>
                <a:spcPct val="90000"/>
              </a:lnSpc>
              <a:spcBef>
                <a:spcPts val="300"/>
              </a:spcBef>
              <a:spcAft>
                <a:spcPts val="300"/>
              </a:spcAft>
              <a:buFont typeface="Wingdings" panose="05000000000000000000" pitchFamily="2" charset="2"/>
              <a:buChar char="§"/>
            </a:pPr>
            <a:r>
              <a:rPr lang="en-US" b="1" dirty="0" smtClean="0">
                <a:solidFill>
                  <a:prstClr val="black"/>
                </a:solidFill>
                <a:latin typeface="Calibri"/>
                <a:ea typeface="MS PGothic" pitchFamily="34" charset="-128"/>
                <a:cs typeface="+mn-cs"/>
              </a:rPr>
              <a:t>APU achieves the highest </a:t>
            </a:r>
            <a:r>
              <a:rPr lang="en-US" b="1" dirty="0" err="1" smtClean="0">
                <a:solidFill>
                  <a:prstClr val="black"/>
                </a:solidFill>
                <a:latin typeface="Calibri"/>
                <a:ea typeface="MS PGothic" pitchFamily="34" charset="-128"/>
                <a:cs typeface="+mn-cs"/>
              </a:rPr>
              <a:t>Perf</a:t>
            </a:r>
            <a:r>
              <a:rPr lang="en-US" b="1" dirty="0" smtClean="0">
                <a:solidFill>
                  <a:prstClr val="black"/>
                </a:solidFill>
                <a:latin typeface="Calibri"/>
                <a:ea typeface="MS PGothic" pitchFamily="34" charset="-128"/>
                <a:cs typeface="+mn-cs"/>
              </a:rPr>
              <a:t>./watt</a:t>
            </a:r>
          </a:p>
          <a:p>
            <a:pPr fontAlgn="auto">
              <a:lnSpc>
                <a:spcPct val="90000"/>
              </a:lnSpc>
              <a:spcBef>
                <a:spcPts val="300"/>
              </a:spcBef>
              <a:spcAft>
                <a:spcPts val="300"/>
              </a:spcAft>
            </a:pPr>
            <a:r>
              <a:rPr lang="en-US" b="1" dirty="0" smtClean="0">
                <a:solidFill>
                  <a:prstClr val="black"/>
                </a:solidFill>
                <a:latin typeface="Calibri"/>
                <a:ea typeface="MS PGothic" pitchFamily="34" charset="-128"/>
                <a:cs typeface="+mn-cs"/>
              </a:rPr>
              <a:t>      </a:t>
            </a:r>
            <a:r>
              <a:rPr lang="en-US" b="1" dirty="0" err="1" smtClean="0">
                <a:solidFill>
                  <a:prstClr val="black"/>
                </a:solidFill>
                <a:latin typeface="Calibri"/>
                <a:ea typeface="MS PGothic" pitchFamily="34" charset="-128"/>
                <a:cs typeface="+mn-cs"/>
              </a:rPr>
              <a:t>Eg</a:t>
            </a:r>
            <a:r>
              <a:rPr lang="en-US" b="1" dirty="0" smtClean="0">
                <a:solidFill>
                  <a:prstClr val="black"/>
                </a:solidFill>
                <a:latin typeface="Calibri"/>
                <a:ea typeface="MS PGothic" pitchFamily="34" charset="-128"/>
                <a:cs typeface="+mn-cs"/>
              </a:rPr>
              <a:t>. 1.2x compared to GPU</a:t>
            </a:r>
          </a:p>
          <a:p>
            <a:pPr marL="285750" indent="-285750" fontAlgn="auto">
              <a:lnSpc>
                <a:spcPct val="90000"/>
              </a:lnSpc>
              <a:spcBef>
                <a:spcPts val="300"/>
              </a:spcBef>
              <a:spcAft>
                <a:spcPts val="300"/>
              </a:spcAft>
              <a:buFont typeface="Wingdings" panose="05000000000000000000" pitchFamily="2" charset="2"/>
              <a:buChar char="§"/>
            </a:pPr>
            <a:r>
              <a:rPr lang="en-US" b="1" dirty="0" smtClean="0">
                <a:solidFill>
                  <a:prstClr val="black"/>
                </a:solidFill>
                <a:latin typeface="Calibri"/>
                <a:ea typeface="MS PGothic" pitchFamily="34" charset="-128"/>
                <a:cs typeface="+mn-cs"/>
              </a:rPr>
              <a:t>GPU achieves 5x </a:t>
            </a:r>
            <a:r>
              <a:rPr lang="en-US" b="1" dirty="0" err="1" smtClean="0">
                <a:solidFill>
                  <a:prstClr val="black"/>
                </a:solidFill>
                <a:latin typeface="Calibri"/>
                <a:ea typeface="MS PGothic" pitchFamily="34" charset="-128"/>
                <a:cs typeface="+mn-cs"/>
              </a:rPr>
              <a:t>perf</a:t>
            </a:r>
            <a:r>
              <a:rPr lang="en-US" b="1" dirty="0" smtClean="0">
                <a:solidFill>
                  <a:prstClr val="black"/>
                </a:solidFill>
                <a:latin typeface="Calibri"/>
                <a:ea typeface="MS PGothic" pitchFamily="34" charset="-128"/>
                <a:cs typeface="+mn-cs"/>
              </a:rPr>
              <a:t>. with 7x power</a:t>
            </a:r>
          </a:p>
          <a:p>
            <a:pPr marL="285750" indent="-285750" fontAlgn="auto">
              <a:lnSpc>
                <a:spcPct val="90000"/>
              </a:lnSpc>
              <a:spcBef>
                <a:spcPts val="300"/>
              </a:spcBef>
              <a:spcAft>
                <a:spcPts val="300"/>
              </a:spcAft>
              <a:buFont typeface="Wingdings" panose="05000000000000000000" pitchFamily="2" charset="2"/>
              <a:buChar char="§"/>
            </a:pPr>
            <a:r>
              <a:rPr lang="en-US" b="1" dirty="0" smtClean="0">
                <a:solidFill>
                  <a:prstClr val="black"/>
                </a:solidFill>
                <a:latin typeface="Calibri"/>
                <a:ea typeface="MS PGothic" pitchFamily="34" charset="-128"/>
                <a:cs typeface="+mn-cs"/>
              </a:rPr>
              <a:t>CPU gets 60% </a:t>
            </a:r>
            <a:r>
              <a:rPr lang="en-US" b="1" dirty="0" err="1" smtClean="0">
                <a:solidFill>
                  <a:prstClr val="black"/>
                </a:solidFill>
                <a:latin typeface="Calibri"/>
                <a:ea typeface="MS PGothic" pitchFamily="34" charset="-128"/>
                <a:cs typeface="+mn-cs"/>
              </a:rPr>
              <a:t>perf</a:t>
            </a:r>
            <a:r>
              <a:rPr lang="en-US" b="1" dirty="0" smtClean="0">
                <a:solidFill>
                  <a:prstClr val="black"/>
                </a:solidFill>
                <a:latin typeface="Calibri"/>
                <a:ea typeface="MS PGothic" pitchFamily="34" charset="-128"/>
                <a:cs typeface="+mn-cs"/>
              </a:rPr>
              <a:t>. with 1.9x power</a:t>
            </a:r>
            <a:endParaRPr lang="en-US" b="1" dirty="0">
              <a:solidFill>
                <a:prstClr val="black"/>
              </a:solidFill>
              <a:latin typeface="Calibri"/>
              <a:ea typeface="MS PGothic" pitchFamily="34" charset="-128"/>
              <a:cs typeface="+mn-cs"/>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94152436"/>
              </p:ext>
            </p:extLst>
          </p:nvPr>
        </p:nvGraphicFramePr>
        <p:xfrm>
          <a:off x="441325" y="1449388"/>
          <a:ext cx="7432675" cy="4506912"/>
        </p:xfrm>
        <a:graphic>
          <a:graphicData uri="http://schemas.openxmlformats.org/presentationml/2006/ole">
            <mc:AlternateContent xmlns:mc="http://schemas.openxmlformats.org/markup-compatibility/2006">
              <mc:Choice xmlns:v="urn:schemas-microsoft-com:vml" Requires="v">
                <p:oleObj spid="_x0000_s5174" name="Worksheet" r:id="rId5" imgW="8824043" imgH="5349220" progId="Excel.Sheet.8">
                  <p:embed/>
                </p:oleObj>
              </mc:Choice>
              <mc:Fallback>
                <p:oleObj name="Worksheet" r:id="rId5" imgW="8824043" imgH="5349220" progId="Excel.Sheet.8">
                  <p:embed/>
                  <p:pic>
                    <p:nvPicPr>
                      <p:cNvPr id="0" name=""/>
                      <p:cNvPicPr>
                        <a:picLocks noGrp="1" noChangeArrowheads="1"/>
                      </p:cNvPicPr>
                      <p:nvPr/>
                    </p:nvPicPr>
                    <p:blipFill>
                      <a:blip r:embed="rId6"/>
                      <a:srcRect/>
                      <a:stretch>
                        <a:fillRect/>
                      </a:stretch>
                    </p:blipFill>
                    <p:spPr bwMode="auto">
                      <a:xfrm>
                        <a:off x="441325" y="1449388"/>
                        <a:ext cx="7432675" cy="45069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24617030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10" y="56966"/>
            <a:ext cx="10423525" cy="474662"/>
          </a:xfrm>
        </p:spPr>
        <p:txBody>
          <a:bodyPr/>
          <a:lstStyle/>
          <a:p>
            <a:pPr eaLnBrk="1" hangingPunct="1">
              <a:defRPr/>
            </a:pPr>
            <a:r>
              <a:rPr dirty="0" err="1" smtClean="0"/>
              <a:t>Autoencoder</a:t>
            </a:r>
            <a:r>
              <a:rPr dirty="0" smtClean="0"/>
              <a:t> </a:t>
            </a:r>
            <a:r>
              <a:rPr lang="en-US" dirty="0"/>
              <a:t>(image and document </a:t>
            </a:r>
            <a:r>
              <a:rPr lang="en-US" dirty="0" smtClean="0"/>
              <a:t>retrieval)</a:t>
            </a:r>
            <a:endParaRPr dirty="0"/>
          </a:p>
        </p:txBody>
      </p:sp>
      <p:sp>
        <p:nvSpPr>
          <p:cNvPr id="8" name="Rectangle 7"/>
          <p:cNvSpPr/>
          <p:nvPr/>
        </p:nvSpPr>
        <p:spPr>
          <a:xfrm>
            <a:off x="7997125" y="1950183"/>
            <a:ext cx="4191699" cy="3487108"/>
          </a:xfrm>
          <a:prstGeom prst="rect">
            <a:avLst/>
          </a:prstGeom>
        </p:spPr>
        <p:txBody>
          <a:bodyPr wrap="square">
            <a:spAutoFit/>
          </a:bodyPr>
          <a:lstStyle/>
          <a:p>
            <a:pPr marL="285750" indent="-285750">
              <a:buFont typeface="Arial" panose="020B0604020202020204" pitchFamily="34" charset="0"/>
              <a:buChar char="•"/>
            </a:pPr>
            <a:r>
              <a:rPr lang="en-US" b="1" dirty="0" smtClean="0">
                <a:solidFill>
                  <a:prstClr val="black"/>
                </a:solidFill>
              </a:rPr>
              <a:t>Algorithm is mix of </a:t>
            </a:r>
          </a:p>
          <a:p>
            <a:r>
              <a:rPr lang="en-US" b="1" dirty="0">
                <a:solidFill>
                  <a:prstClr val="black"/>
                </a:solidFill>
              </a:rPr>
              <a:t> </a:t>
            </a:r>
            <a:r>
              <a:rPr lang="en-US" b="1" dirty="0" smtClean="0">
                <a:solidFill>
                  <a:prstClr val="black"/>
                </a:solidFill>
              </a:rPr>
              <a:t>           CPU+GPU compute</a:t>
            </a:r>
          </a:p>
          <a:p>
            <a:endParaRPr lang="en-US" b="1" dirty="0" smtClean="0">
              <a:solidFill>
                <a:prstClr val="black"/>
              </a:solidFill>
            </a:endParaRPr>
          </a:p>
          <a:p>
            <a:pPr marL="285750" indent="-285750">
              <a:buFont typeface="Arial" panose="020B0604020202020204" pitchFamily="34" charset="0"/>
              <a:buChar char="•"/>
            </a:pPr>
            <a:r>
              <a:rPr lang="en-US" b="1" dirty="0" smtClean="0">
                <a:solidFill>
                  <a:prstClr val="black"/>
                </a:solidFill>
              </a:rPr>
              <a:t>APU </a:t>
            </a:r>
            <a:r>
              <a:rPr lang="en-US" b="1" dirty="0" err="1" smtClean="0">
                <a:solidFill>
                  <a:prstClr val="black"/>
                </a:solidFill>
              </a:rPr>
              <a:t>v.s</a:t>
            </a:r>
            <a:r>
              <a:rPr lang="en-US" b="1" dirty="0" smtClean="0">
                <a:solidFill>
                  <a:prstClr val="black"/>
                </a:solidFill>
              </a:rPr>
              <a:t>. Mainstream x86 </a:t>
            </a:r>
          </a:p>
          <a:p>
            <a:r>
              <a:rPr lang="en-US" b="1" dirty="0">
                <a:solidFill>
                  <a:prstClr val="black"/>
                </a:solidFill>
              </a:rPr>
              <a:t> </a:t>
            </a:r>
            <a:r>
              <a:rPr lang="en-US" b="1" dirty="0" smtClean="0">
                <a:solidFill>
                  <a:prstClr val="black"/>
                </a:solidFill>
              </a:rPr>
              <a:t>           8% slow down</a:t>
            </a:r>
          </a:p>
          <a:p>
            <a:endParaRPr lang="en-US" b="1" dirty="0" smtClean="0">
              <a:solidFill>
                <a:prstClr val="black"/>
              </a:solidFill>
            </a:endParaRPr>
          </a:p>
          <a:p>
            <a:pPr marL="285750" indent="-285750">
              <a:buFont typeface="Arial" panose="020B0604020202020204" pitchFamily="34" charset="0"/>
              <a:buChar char="•"/>
            </a:pPr>
            <a:r>
              <a:rPr lang="en-US" b="1" dirty="0" smtClean="0">
                <a:solidFill>
                  <a:prstClr val="black"/>
                </a:solidFill>
              </a:rPr>
              <a:t>APU </a:t>
            </a:r>
            <a:r>
              <a:rPr lang="en-US" b="1" dirty="0" err="1" smtClean="0">
                <a:solidFill>
                  <a:prstClr val="black"/>
                </a:solidFill>
              </a:rPr>
              <a:t>v.s</a:t>
            </a:r>
            <a:r>
              <a:rPr lang="en-US" b="1" dirty="0" smtClean="0">
                <a:solidFill>
                  <a:prstClr val="black"/>
                </a:solidFill>
              </a:rPr>
              <a:t>. Mainstream x86 SOC’s</a:t>
            </a:r>
          </a:p>
          <a:p>
            <a:r>
              <a:rPr lang="en-US" b="1" dirty="0">
                <a:solidFill>
                  <a:prstClr val="black"/>
                </a:solidFill>
              </a:rPr>
              <a:t> </a:t>
            </a:r>
            <a:r>
              <a:rPr lang="en-US" b="1" dirty="0" smtClean="0">
                <a:solidFill>
                  <a:prstClr val="black"/>
                </a:solidFill>
              </a:rPr>
              <a:t>            3.8x speedup </a:t>
            </a:r>
          </a:p>
          <a:p>
            <a:pPr fontAlgn="auto">
              <a:lnSpc>
                <a:spcPct val="90000"/>
              </a:lnSpc>
              <a:spcBef>
                <a:spcPts val="300"/>
              </a:spcBef>
              <a:spcAft>
                <a:spcPts val="300"/>
              </a:spcAft>
              <a:buClr>
                <a:srgbClr val="FFFFFF"/>
              </a:buClr>
              <a:defRPr/>
            </a:pPr>
            <a:endParaRPr lang="en-US" altLang="zh-CN" dirty="0">
              <a:solidFill>
                <a:prstClr val="black"/>
              </a:solidFill>
              <a:latin typeface="Calibri"/>
              <a:ea typeface="MS PGothic" pitchFamily="34" charset="-128"/>
            </a:endParaRPr>
          </a:p>
          <a:p>
            <a:pPr marL="285750" indent="-285750" fontAlgn="auto">
              <a:lnSpc>
                <a:spcPct val="90000"/>
              </a:lnSpc>
              <a:spcBef>
                <a:spcPts val="300"/>
              </a:spcBef>
              <a:spcAft>
                <a:spcPts val="300"/>
              </a:spcAft>
              <a:buFont typeface="Wingdings" panose="05000000000000000000" pitchFamily="2" charset="2"/>
              <a:buChar char="§"/>
              <a:defRPr/>
            </a:pPr>
            <a:r>
              <a:rPr lang="en-US" altLang="zh-CN" b="1" dirty="0">
                <a:solidFill>
                  <a:prstClr val="black"/>
                </a:solidFill>
                <a:latin typeface="Calibri"/>
                <a:ea typeface="MS PGothic" pitchFamily="34" charset="-128"/>
              </a:rPr>
              <a:t>The larger the batch size is, the bigger advantage </a:t>
            </a:r>
            <a:r>
              <a:rPr lang="en-US" altLang="zh-CN" b="1" dirty="0" smtClean="0">
                <a:solidFill>
                  <a:prstClr val="black"/>
                </a:solidFill>
                <a:latin typeface="Calibri"/>
                <a:ea typeface="MS PGothic" pitchFamily="34" charset="-128"/>
              </a:rPr>
              <a:t>APU presents</a:t>
            </a:r>
            <a:r>
              <a:rPr lang="en-US" altLang="zh-CN" b="1" dirty="0">
                <a:solidFill>
                  <a:prstClr val="black"/>
                </a:solidFill>
                <a:latin typeface="Calibri"/>
                <a:ea typeface="MS PGothic" pitchFamily="34" charset="-128"/>
              </a:rPr>
              <a:t>. </a:t>
            </a:r>
          </a:p>
          <a:p>
            <a:pPr lvl="1"/>
            <a:endParaRPr lang="en-US" b="1" dirty="0">
              <a:solidFill>
                <a:prstClr val="black"/>
              </a:solidFill>
            </a:endParaRPr>
          </a:p>
        </p:txBody>
      </p:sp>
      <p:sp>
        <p:nvSpPr>
          <p:cNvPr id="6" name="文本框 5"/>
          <p:cNvSpPr txBox="1"/>
          <p:nvPr/>
        </p:nvSpPr>
        <p:spPr>
          <a:xfrm>
            <a:off x="900804" y="5927429"/>
            <a:ext cx="6536987" cy="612475"/>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altLang="zh-CN" sz="1600" b="0" i="0" u="none" strike="noStrike" kern="1200" cap="none" spc="0" normalizeH="0" baseline="0" noProof="0" dirty="0" smtClean="0">
                <a:ln>
                  <a:noFill/>
                </a:ln>
                <a:solidFill>
                  <a:schemeClr val="tx1"/>
                </a:solidFill>
                <a:effectLst/>
                <a:uLnTx/>
                <a:uFillTx/>
                <a:latin typeface="+mj-lt"/>
                <a:ea typeface="MS PGothic" pitchFamily="34" charset="-128"/>
                <a:cs typeface="+mn-cs"/>
              </a:rPr>
              <a:t>Data: CIFAR10, Mini-batch size: 2048</a:t>
            </a:r>
          </a:p>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altLang="zh-CN" sz="1600" dirty="0" smtClean="0">
                <a:latin typeface="+mj-lt"/>
                <a:ea typeface="MS PGothic" pitchFamily="34" charset="-128"/>
                <a:cs typeface="+mn-cs"/>
              </a:rPr>
              <a:t>CPU: L-BFGS; GPU: </a:t>
            </a:r>
            <a:r>
              <a:rPr lang="en-US" altLang="zh-CN" sz="1600" dirty="0" err="1" smtClean="0">
                <a:latin typeface="+mj-lt"/>
                <a:ea typeface="MS PGothic" pitchFamily="34" charset="-128"/>
                <a:cs typeface="+mn-cs"/>
              </a:rPr>
              <a:t>Autoencoder</a:t>
            </a:r>
            <a:r>
              <a:rPr lang="en-US" altLang="zh-CN" sz="1600" dirty="0" smtClean="0">
                <a:latin typeface="+mj-lt"/>
                <a:ea typeface="MS PGothic" pitchFamily="34" charset="-128"/>
                <a:cs typeface="+mn-cs"/>
              </a:rPr>
              <a:t> forward and backward </a:t>
            </a:r>
            <a:r>
              <a:rPr lang="en-US" altLang="zh-CN" sz="1600" dirty="0" err="1" smtClean="0">
                <a:latin typeface="+mj-lt"/>
                <a:ea typeface="MS PGothic" pitchFamily="34" charset="-128"/>
                <a:cs typeface="+mn-cs"/>
              </a:rPr>
              <a:t>propogation</a:t>
            </a:r>
            <a:r>
              <a:rPr lang="en-US" altLang="zh-CN" sz="1600" dirty="0" smtClean="0">
                <a:latin typeface="+mj-lt"/>
                <a:ea typeface="MS PGothic" pitchFamily="34" charset="-128"/>
                <a:cs typeface="+mn-cs"/>
              </a:rPr>
              <a:t> </a:t>
            </a:r>
            <a:endParaRPr kumimoji="0" lang="zh-CN" altLang="en-US" sz="16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4771" y="1096215"/>
            <a:ext cx="7332289" cy="4717631"/>
          </a:xfrm>
        </p:spPr>
      </p:pic>
    </p:spTree>
    <p:extLst>
      <p:ext uri="{BB962C8B-B14F-4D97-AF65-F5344CB8AC3E}">
        <p14:creationId xmlns:p14="http://schemas.microsoft.com/office/powerpoint/2010/main" val="247224918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88" y="277813"/>
            <a:ext cx="10423525" cy="474662"/>
          </a:xfrm>
        </p:spPr>
        <p:txBody>
          <a:bodyPr/>
          <a:lstStyle/>
          <a:p>
            <a:pPr>
              <a:defRPr/>
            </a:pPr>
            <a:r>
              <a:rPr lang="en-US" sz="2800" cap="none" dirty="0">
                <a:ea typeface="MS PGothic" pitchFamily="34" charset="-128"/>
              </a:rPr>
              <a:t>PERFORMANCE/POWER/PERF_PER_WATT </a:t>
            </a:r>
            <a:endParaRPr dirty="0"/>
          </a:p>
        </p:txBody>
      </p:sp>
      <p:sp>
        <p:nvSpPr>
          <p:cNvPr id="8" name="文本框 7"/>
          <p:cNvSpPr txBox="1"/>
          <p:nvPr/>
        </p:nvSpPr>
        <p:spPr>
          <a:xfrm>
            <a:off x="7965195" y="2758881"/>
            <a:ext cx="4089058" cy="2299091"/>
          </a:xfrm>
          <a:prstGeom prst="rect">
            <a:avLst/>
          </a:prstGeom>
        </p:spPr>
        <p:txBody>
          <a:bodyPr wrap="square" anchor="ctr">
            <a:spAutoFit/>
          </a:bodyPr>
          <a:lstStyle/>
          <a:p>
            <a:pPr marL="285750" indent="-285750" fontAlgn="auto">
              <a:lnSpc>
                <a:spcPct val="90000"/>
              </a:lnSpc>
              <a:spcBef>
                <a:spcPts val="300"/>
              </a:spcBef>
              <a:spcAft>
                <a:spcPts val="300"/>
              </a:spcAft>
              <a:buFont typeface="Wingdings" panose="05000000000000000000" pitchFamily="2" charset="2"/>
              <a:buChar char="§"/>
              <a:defRPr/>
            </a:pPr>
            <a:endParaRPr lang="en-US" b="1" dirty="0" smtClean="0">
              <a:solidFill>
                <a:prstClr val="black"/>
              </a:solidFill>
            </a:endParaRPr>
          </a:p>
          <a:p>
            <a:pPr marL="285750" indent="-285750" fontAlgn="auto">
              <a:lnSpc>
                <a:spcPct val="90000"/>
              </a:lnSpc>
              <a:spcBef>
                <a:spcPts val="300"/>
              </a:spcBef>
              <a:spcAft>
                <a:spcPts val="300"/>
              </a:spcAft>
              <a:buFont typeface="Wingdings" panose="05000000000000000000" pitchFamily="2" charset="2"/>
              <a:buChar char="§"/>
            </a:pPr>
            <a:r>
              <a:rPr lang="en-US" b="1" dirty="0">
                <a:solidFill>
                  <a:prstClr val="black"/>
                </a:solidFill>
                <a:latin typeface="Calibri"/>
                <a:ea typeface="MS PGothic" pitchFamily="34" charset="-128"/>
              </a:rPr>
              <a:t>APU achieves the highest </a:t>
            </a:r>
            <a:r>
              <a:rPr lang="en-US" b="1" dirty="0" err="1">
                <a:solidFill>
                  <a:prstClr val="black"/>
                </a:solidFill>
                <a:latin typeface="Calibri"/>
                <a:ea typeface="MS PGothic" pitchFamily="34" charset="-128"/>
              </a:rPr>
              <a:t>Perf</a:t>
            </a:r>
            <a:r>
              <a:rPr lang="en-US" b="1" dirty="0">
                <a:solidFill>
                  <a:prstClr val="black"/>
                </a:solidFill>
                <a:latin typeface="Calibri"/>
                <a:ea typeface="MS PGothic" pitchFamily="34" charset="-128"/>
              </a:rPr>
              <a:t>./watt</a:t>
            </a:r>
          </a:p>
          <a:p>
            <a:pPr fontAlgn="auto">
              <a:lnSpc>
                <a:spcPct val="90000"/>
              </a:lnSpc>
              <a:spcBef>
                <a:spcPts val="300"/>
              </a:spcBef>
              <a:spcAft>
                <a:spcPts val="300"/>
              </a:spcAft>
            </a:pPr>
            <a:r>
              <a:rPr lang="en-US" b="1" dirty="0">
                <a:solidFill>
                  <a:prstClr val="black"/>
                </a:solidFill>
                <a:latin typeface="Calibri"/>
                <a:ea typeface="MS PGothic" pitchFamily="34" charset="-128"/>
              </a:rPr>
              <a:t>      </a:t>
            </a:r>
            <a:r>
              <a:rPr lang="en-US" b="1" dirty="0" err="1">
                <a:solidFill>
                  <a:prstClr val="black"/>
                </a:solidFill>
                <a:latin typeface="Calibri"/>
                <a:ea typeface="MS PGothic" pitchFamily="34" charset="-128"/>
              </a:rPr>
              <a:t>Eg</a:t>
            </a:r>
            <a:r>
              <a:rPr lang="en-US" b="1" dirty="0">
                <a:solidFill>
                  <a:prstClr val="black"/>
                </a:solidFill>
                <a:latin typeface="Calibri"/>
                <a:ea typeface="MS PGothic" pitchFamily="34" charset="-128"/>
              </a:rPr>
              <a:t>. </a:t>
            </a:r>
            <a:r>
              <a:rPr lang="en-US" b="1" dirty="0" smtClean="0">
                <a:solidFill>
                  <a:prstClr val="black"/>
                </a:solidFill>
                <a:latin typeface="Calibri"/>
                <a:ea typeface="MS PGothic" pitchFamily="34" charset="-128"/>
              </a:rPr>
              <a:t>2x compared </a:t>
            </a:r>
            <a:r>
              <a:rPr lang="en-US" b="1" dirty="0">
                <a:solidFill>
                  <a:prstClr val="black"/>
                </a:solidFill>
                <a:latin typeface="Calibri"/>
                <a:ea typeface="MS PGothic" pitchFamily="34" charset="-128"/>
              </a:rPr>
              <a:t>to </a:t>
            </a:r>
            <a:r>
              <a:rPr lang="en-US" b="1" dirty="0" err="1">
                <a:solidFill>
                  <a:prstClr val="black"/>
                </a:solidFill>
                <a:latin typeface="Calibri"/>
                <a:ea typeface="MS PGothic" pitchFamily="34" charset="-128"/>
              </a:rPr>
              <a:t>dGPU</a:t>
            </a:r>
            <a:endParaRPr lang="en-US" b="1" dirty="0">
              <a:solidFill>
                <a:prstClr val="black"/>
              </a:solidFill>
              <a:latin typeface="Calibri"/>
              <a:ea typeface="MS PGothic" pitchFamily="34" charset="-128"/>
            </a:endParaRPr>
          </a:p>
          <a:p>
            <a:pPr marL="285750" indent="-285750" fontAlgn="auto">
              <a:lnSpc>
                <a:spcPct val="90000"/>
              </a:lnSpc>
              <a:spcBef>
                <a:spcPts val="300"/>
              </a:spcBef>
              <a:spcAft>
                <a:spcPts val="300"/>
              </a:spcAft>
              <a:buFont typeface="Wingdings" panose="05000000000000000000" pitchFamily="2" charset="2"/>
              <a:buChar char="§"/>
            </a:pPr>
            <a:r>
              <a:rPr lang="en-US" b="1" dirty="0">
                <a:solidFill>
                  <a:prstClr val="black"/>
                </a:solidFill>
                <a:latin typeface="Calibri"/>
                <a:ea typeface="MS PGothic" pitchFamily="34" charset="-128"/>
              </a:rPr>
              <a:t>GPU achieves </a:t>
            </a:r>
            <a:r>
              <a:rPr lang="en-US" b="1" dirty="0" smtClean="0">
                <a:solidFill>
                  <a:prstClr val="black"/>
                </a:solidFill>
                <a:latin typeface="Calibri"/>
                <a:ea typeface="MS PGothic" pitchFamily="34" charset="-128"/>
              </a:rPr>
              <a:t>2x </a:t>
            </a:r>
            <a:r>
              <a:rPr lang="en-US" b="1" dirty="0" err="1">
                <a:solidFill>
                  <a:prstClr val="black"/>
                </a:solidFill>
                <a:latin typeface="Calibri"/>
                <a:ea typeface="MS PGothic" pitchFamily="34" charset="-128"/>
              </a:rPr>
              <a:t>perf</a:t>
            </a:r>
            <a:r>
              <a:rPr lang="en-US" b="1" dirty="0">
                <a:solidFill>
                  <a:prstClr val="black"/>
                </a:solidFill>
                <a:latin typeface="Calibri"/>
                <a:ea typeface="MS PGothic" pitchFamily="34" charset="-128"/>
              </a:rPr>
              <a:t>. with </a:t>
            </a:r>
            <a:r>
              <a:rPr lang="en-US" b="1" dirty="0" smtClean="0">
                <a:solidFill>
                  <a:prstClr val="black"/>
                </a:solidFill>
                <a:latin typeface="Calibri"/>
                <a:ea typeface="MS PGothic" pitchFamily="34" charset="-128"/>
              </a:rPr>
              <a:t>5x </a:t>
            </a:r>
            <a:r>
              <a:rPr lang="en-US" b="1" dirty="0">
                <a:solidFill>
                  <a:prstClr val="black"/>
                </a:solidFill>
                <a:latin typeface="Calibri"/>
                <a:ea typeface="MS PGothic" pitchFamily="34" charset="-128"/>
              </a:rPr>
              <a:t>power</a:t>
            </a:r>
          </a:p>
          <a:p>
            <a:pPr marL="285750" indent="-285750" fontAlgn="auto">
              <a:lnSpc>
                <a:spcPct val="90000"/>
              </a:lnSpc>
              <a:spcBef>
                <a:spcPts val="300"/>
              </a:spcBef>
              <a:spcAft>
                <a:spcPts val="300"/>
              </a:spcAft>
              <a:buFont typeface="Wingdings" panose="05000000000000000000" pitchFamily="2" charset="2"/>
              <a:buChar char="§"/>
            </a:pPr>
            <a:r>
              <a:rPr lang="en-US" b="1" dirty="0">
                <a:solidFill>
                  <a:prstClr val="black"/>
                </a:solidFill>
                <a:latin typeface="Calibri"/>
                <a:ea typeface="MS PGothic" pitchFamily="34" charset="-128"/>
              </a:rPr>
              <a:t>CPU gets </a:t>
            </a:r>
            <a:r>
              <a:rPr lang="en-US" b="1" dirty="0" smtClean="0">
                <a:solidFill>
                  <a:prstClr val="black"/>
                </a:solidFill>
                <a:latin typeface="Calibri"/>
                <a:ea typeface="MS PGothic" pitchFamily="34" charset="-128"/>
              </a:rPr>
              <a:t>90</a:t>
            </a:r>
            <a:r>
              <a:rPr lang="en-US" b="1" dirty="0">
                <a:solidFill>
                  <a:prstClr val="black"/>
                </a:solidFill>
                <a:latin typeface="Calibri"/>
                <a:ea typeface="MS PGothic" pitchFamily="34" charset="-128"/>
              </a:rPr>
              <a:t>% </a:t>
            </a:r>
            <a:r>
              <a:rPr lang="en-US" b="1" dirty="0" err="1">
                <a:solidFill>
                  <a:prstClr val="black"/>
                </a:solidFill>
                <a:latin typeface="Calibri"/>
                <a:ea typeface="MS PGothic" pitchFamily="34" charset="-128"/>
              </a:rPr>
              <a:t>perf</a:t>
            </a:r>
            <a:r>
              <a:rPr lang="en-US" b="1" dirty="0">
                <a:solidFill>
                  <a:prstClr val="black"/>
                </a:solidFill>
                <a:latin typeface="Calibri"/>
                <a:ea typeface="MS PGothic" pitchFamily="34" charset="-128"/>
              </a:rPr>
              <a:t>. with </a:t>
            </a:r>
            <a:r>
              <a:rPr lang="en-US" b="1" dirty="0" smtClean="0">
                <a:solidFill>
                  <a:prstClr val="black"/>
                </a:solidFill>
                <a:latin typeface="Calibri"/>
                <a:ea typeface="MS PGothic" pitchFamily="34" charset="-128"/>
              </a:rPr>
              <a:t>1.4x </a:t>
            </a:r>
            <a:r>
              <a:rPr lang="en-US" b="1" dirty="0">
                <a:solidFill>
                  <a:prstClr val="black"/>
                </a:solidFill>
                <a:latin typeface="Calibri"/>
                <a:ea typeface="MS PGothic" pitchFamily="34" charset="-128"/>
              </a:rPr>
              <a:t>power</a:t>
            </a:r>
          </a:p>
          <a:p>
            <a:pPr fontAlgn="auto">
              <a:lnSpc>
                <a:spcPct val="90000"/>
              </a:lnSpc>
              <a:spcBef>
                <a:spcPts val="300"/>
              </a:spcBef>
              <a:spcAft>
                <a:spcPts val="300"/>
              </a:spcAft>
              <a:buClr>
                <a:srgbClr val="FFFFFF"/>
              </a:buClr>
              <a:defRPr/>
            </a:pPr>
            <a:endParaRPr lang="en-US" altLang="zh-CN" dirty="0">
              <a:solidFill>
                <a:prstClr val="black"/>
              </a:solidFill>
              <a:latin typeface="Calibri"/>
              <a:ea typeface="MS PGothic" pitchFamily="34" charset="-128"/>
              <a:cs typeface="+mn-cs"/>
            </a:endParaRPr>
          </a:p>
          <a:p>
            <a:pPr fontAlgn="auto">
              <a:lnSpc>
                <a:spcPct val="90000"/>
              </a:lnSpc>
              <a:spcBef>
                <a:spcPts val="300"/>
              </a:spcBef>
              <a:spcAft>
                <a:spcPts val="300"/>
              </a:spcAft>
              <a:buClr>
                <a:srgbClr val="FFFFFF"/>
              </a:buClr>
              <a:defRPr/>
            </a:pPr>
            <a:endParaRPr lang="zh-CN" altLang="en-US" dirty="0">
              <a:solidFill>
                <a:prstClr val="black"/>
              </a:solidFill>
              <a:latin typeface="Calibri"/>
              <a:ea typeface="MS PGothic" pitchFamily="34" charset="-128"/>
              <a:cs typeface="+mn-cs"/>
            </a:endParaRPr>
          </a:p>
        </p:txBody>
      </p:sp>
      <p:graphicFrame>
        <p:nvGraphicFramePr>
          <p:cNvPr id="9" name="Content Placeholder 4"/>
          <p:cNvGraphicFramePr>
            <a:graphicFrameLocks noGrp="1"/>
          </p:cNvGraphicFramePr>
          <p:nvPr>
            <p:ph idx="1"/>
            <p:extLst>
              <p:ext uri="{D42A27DB-BD31-4B8C-83A1-F6EECF244321}">
                <p14:modId xmlns:p14="http://schemas.microsoft.com/office/powerpoint/2010/main" val="216736153"/>
              </p:ext>
            </p:extLst>
          </p:nvPr>
        </p:nvGraphicFramePr>
        <p:xfrm>
          <a:off x="417513" y="1335088"/>
          <a:ext cx="7547682" cy="4654550"/>
        </p:xfrm>
        <a:graphic>
          <a:graphicData uri="http://schemas.openxmlformats.org/presentationml/2006/ole">
            <mc:AlternateContent xmlns:mc="http://schemas.openxmlformats.org/markup-compatibility/2006">
              <mc:Choice xmlns:v="urn:schemas-microsoft-com:vml" Requires="v">
                <p:oleObj spid="_x0000_s6195" name="Worksheet" r:id="rId5" imgW="9121194" imgH="5272991" progId="Excel.Sheet.8">
                  <p:embed/>
                </p:oleObj>
              </mc:Choice>
              <mc:Fallback>
                <p:oleObj name="Worksheet" r:id="rId5" imgW="9121194" imgH="5272991" progId="Excel.Sheet.8">
                  <p:embed/>
                  <p:pic>
                    <p:nvPicPr>
                      <p:cNvPr id="0" name=""/>
                      <p:cNvPicPr>
                        <a:picLocks noGrp="1" noChangeArrowheads="1"/>
                      </p:cNvPicPr>
                      <p:nvPr/>
                    </p:nvPicPr>
                    <p:blipFill>
                      <a:blip r:embed="rId6"/>
                      <a:srcRect/>
                      <a:stretch>
                        <a:fillRect/>
                      </a:stretch>
                    </p:blipFill>
                    <p:spPr bwMode="auto">
                      <a:xfrm>
                        <a:off x="417513" y="1335088"/>
                        <a:ext cx="7547682" cy="46545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1405074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CASE training</a:t>
            </a:r>
            <a:endParaRPr lang="en-US" dirty="0"/>
          </a:p>
        </p:txBody>
      </p:sp>
      <p:sp>
        <p:nvSpPr>
          <p:cNvPr id="3" name="Content Placeholder 2"/>
          <p:cNvSpPr>
            <a:spLocks noGrp="1"/>
          </p:cNvSpPr>
          <p:nvPr>
            <p:ph idx="1"/>
          </p:nvPr>
        </p:nvSpPr>
        <p:spPr>
          <a:xfrm>
            <a:off x="313246" y="1381123"/>
            <a:ext cx="10037763" cy="5029200"/>
          </a:xfrm>
        </p:spPr>
        <p:txBody>
          <a:bodyPr/>
          <a:lstStyle/>
          <a:p>
            <a:r>
              <a:rPr lang="en-US" sz="2400" dirty="0" smtClean="0"/>
              <a:t>MINIST Training through MLP Model</a:t>
            </a:r>
            <a:endParaRPr lang="en-US" sz="2400" dirty="0"/>
          </a:p>
          <a:p>
            <a:pPr lvl="1"/>
            <a:r>
              <a:rPr lang="en-US" sz="2400" dirty="0"/>
              <a:t>Handwritten digits ,  60000 images</a:t>
            </a:r>
          </a:p>
          <a:p>
            <a:pPr lvl="1"/>
            <a:r>
              <a:rPr lang="en-US" sz="2400" dirty="0"/>
              <a:t>Mini-batch size 1024, 200  </a:t>
            </a:r>
            <a:r>
              <a:rPr lang="en-US" sz="2400" dirty="0" smtClean="0"/>
              <a:t>epochs</a:t>
            </a:r>
            <a:endParaRPr lang="en-US" sz="2400" dirty="0"/>
          </a:p>
          <a:p>
            <a:pPr lvl="1"/>
            <a:r>
              <a:rPr lang="en-US" sz="2400" dirty="0"/>
              <a:t>A</a:t>
            </a:r>
            <a:r>
              <a:rPr lang="en-US" sz="2400" dirty="0" smtClean="0"/>
              <a:t>ccuracy </a:t>
            </a:r>
            <a:r>
              <a:rPr lang="en-US" sz="2400" dirty="0"/>
              <a:t>97% with random </a:t>
            </a:r>
            <a:r>
              <a:rPr lang="en-US" sz="2400" dirty="0" smtClean="0"/>
              <a:t>weights</a:t>
            </a:r>
          </a:p>
          <a:p>
            <a:pPr lvl="1"/>
            <a:r>
              <a:rPr lang="en-US" sz="2400" dirty="0"/>
              <a:t>A</a:t>
            </a:r>
            <a:r>
              <a:rPr lang="en-US" sz="2400" dirty="0" smtClean="0"/>
              <a:t>ccuracy 98% </a:t>
            </a:r>
            <a:r>
              <a:rPr lang="en-US" sz="2400" dirty="0"/>
              <a:t>with </a:t>
            </a:r>
            <a:r>
              <a:rPr lang="en-US" sz="2400" dirty="0" smtClean="0"/>
              <a:t>pre-trained </a:t>
            </a:r>
            <a:r>
              <a:rPr lang="en-US" sz="2400" dirty="0"/>
              <a:t>weights</a:t>
            </a:r>
          </a:p>
          <a:p>
            <a:pPr lvl="1"/>
            <a:endParaRPr lang="en-US" sz="2400" dirty="0" smtClean="0"/>
          </a:p>
          <a:p>
            <a:pPr lvl="1"/>
            <a:endParaRPr lang="en-US" sz="2800" dirty="0"/>
          </a:p>
          <a:p>
            <a:pPr lvl="1"/>
            <a:endParaRPr lang="en-US" dirty="0"/>
          </a:p>
          <a:p>
            <a:pPr lvl="1"/>
            <a:endParaRPr lang="en-US" dirty="0"/>
          </a:p>
          <a:p>
            <a:endParaRPr lang="en-US" dirty="0" smtClean="0"/>
          </a:p>
        </p:txBody>
      </p:sp>
      <p:sp>
        <p:nvSpPr>
          <p:cNvPr id="8" name="Text Placeholder 7"/>
          <p:cNvSpPr>
            <a:spLocks noGrp="1"/>
          </p:cNvSpPr>
          <p:nvPr>
            <p:ph type="body" sz="quarter" idx="10"/>
          </p:nvPr>
        </p:nvSpPr>
        <p:spPr/>
        <p:txBody>
          <a:bodyPr/>
          <a:lstStyle/>
          <a:p>
            <a:endParaRPr lang="en-US"/>
          </a:p>
        </p:txBody>
      </p:sp>
      <p:graphicFrame>
        <p:nvGraphicFramePr>
          <p:cNvPr id="11" name="内容占位符 4"/>
          <p:cNvGraphicFramePr>
            <a:graphicFrameLocks noGrp="1"/>
          </p:cNvGraphicFramePr>
          <p:nvPr>
            <p:ph idx="1"/>
            <p:extLst>
              <p:ext uri="{D42A27DB-BD31-4B8C-83A1-F6EECF244321}">
                <p14:modId xmlns:p14="http://schemas.microsoft.com/office/powerpoint/2010/main" val="1025258337"/>
              </p:ext>
            </p:extLst>
          </p:nvPr>
        </p:nvGraphicFramePr>
        <p:xfrm>
          <a:off x="763519" y="3700651"/>
          <a:ext cx="10479029" cy="2595880"/>
        </p:xfrm>
        <a:graphic>
          <a:graphicData uri="http://schemas.openxmlformats.org/drawingml/2006/table">
            <a:tbl>
              <a:tblPr firstRow="1" bandRow="1">
                <a:tableStyleId>{284E427A-3D55-4303-BF80-6455036E1DE7}</a:tableStyleId>
              </a:tblPr>
              <a:tblGrid>
                <a:gridCol w="1621302"/>
                <a:gridCol w="2278376"/>
                <a:gridCol w="2145440"/>
                <a:gridCol w="2288471"/>
                <a:gridCol w="2145440"/>
              </a:tblGrid>
              <a:tr h="370840">
                <a:tc>
                  <a:txBody>
                    <a:bodyPr/>
                    <a:lstStyle/>
                    <a:p>
                      <a:endParaRPr lang="zh-CN" altLang="en-US" dirty="0"/>
                    </a:p>
                  </a:txBody>
                  <a:tcPr/>
                </a:tc>
                <a:tc>
                  <a:txBody>
                    <a:bodyPr/>
                    <a:lstStyle/>
                    <a:p>
                      <a:endParaRPr lang="zh-CN" altLang="en-US" dirty="0"/>
                    </a:p>
                  </a:txBody>
                  <a:tcPr/>
                </a:tc>
                <a:tc>
                  <a:txBody>
                    <a:bodyPr/>
                    <a:lstStyle/>
                    <a:p>
                      <a:r>
                        <a:rPr lang="en-US" altLang="zh-CN" dirty="0" smtClean="0"/>
                        <a:t>APU A10-7850</a:t>
                      </a:r>
                      <a:endParaRPr lang="zh-CN" altLang="en-US" dirty="0"/>
                    </a:p>
                  </a:txBody>
                  <a:tcPr/>
                </a:tc>
                <a:tc>
                  <a:txBody>
                    <a:bodyPr/>
                    <a:lstStyle/>
                    <a:p>
                      <a:r>
                        <a:rPr lang="en-US" altLang="zh-CN" dirty="0" smtClean="0"/>
                        <a:t>GPU HD7970</a:t>
                      </a:r>
                      <a:endParaRPr lang="zh-CN" altLang="en-US" dirty="0"/>
                    </a:p>
                  </a:txBody>
                  <a:tcPr/>
                </a:tc>
                <a:tc>
                  <a:txBody>
                    <a:bodyPr/>
                    <a:lstStyle/>
                    <a:p>
                      <a:r>
                        <a:rPr lang="en-US" altLang="zh-CN" dirty="0" smtClean="0"/>
                        <a:t> GPU vs. APU</a:t>
                      </a:r>
                      <a:endParaRPr lang="zh-CN" altLang="en-US" dirty="0"/>
                    </a:p>
                  </a:txBody>
                  <a:tcPr/>
                </a:tc>
              </a:tr>
              <a:tr h="370840">
                <a:tc rowSpan="3">
                  <a:txBody>
                    <a:bodyPr/>
                    <a:lstStyle/>
                    <a:p>
                      <a:r>
                        <a:rPr lang="en-US" altLang="zh-CN" dirty="0" smtClean="0"/>
                        <a:t>Training Process</a:t>
                      </a:r>
                      <a:endParaRPr lang="zh-CN" altLang="en-US" dirty="0"/>
                    </a:p>
                  </a:txBody>
                  <a:tcPr/>
                </a:tc>
                <a:tc>
                  <a:txBody>
                    <a:bodyPr/>
                    <a:lstStyle/>
                    <a:p>
                      <a:r>
                        <a:rPr lang="en-US" altLang="zh-CN" dirty="0" smtClean="0"/>
                        <a:t>Time</a:t>
                      </a:r>
                      <a:endParaRPr lang="zh-CN" altLang="en-US" dirty="0"/>
                    </a:p>
                  </a:txBody>
                  <a:tcPr/>
                </a:tc>
                <a:tc>
                  <a:txBody>
                    <a:bodyPr/>
                    <a:lstStyle/>
                    <a:p>
                      <a:r>
                        <a:rPr lang="en-US" altLang="zh-CN" dirty="0" smtClean="0"/>
                        <a:t>362 second</a:t>
                      </a:r>
                      <a:endParaRPr lang="zh-CN" altLang="en-US" dirty="0"/>
                    </a:p>
                  </a:txBody>
                  <a:tcPr/>
                </a:tc>
                <a:tc>
                  <a:txBody>
                    <a:bodyPr/>
                    <a:lstStyle/>
                    <a:p>
                      <a:r>
                        <a:rPr lang="en-US" altLang="zh-CN" dirty="0" smtClean="0"/>
                        <a:t>192 second</a:t>
                      </a:r>
                      <a:endParaRPr lang="zh-CN" altLang="en-US" dirty="0"/>
                    </a:p>
                  </a:txBody>
                  <a:tcPr/>
                </a:tc>
                <a:tc>
                  <a:txBody>
                    <a:bodyPr/>
                    <a:lstStyle/>
                    <a:p>
                      <a:r>
                        <a:rPr lang="en-US" altLang="zh-CN" dirty="0" smtClean="0"/>
                        <a:t>   1.9x speedup</a:t>
                      </a:r>
                      <a:endParaRPr lang="zh-CN" altLang="en-US" dirty="0"/>
                    </a:p>
                  </a:txBody>
                  <a:tcPr/>
                </a:tc>
              </a:tr>
              <a:tr h="370840">
                <a:tc vMerge="1">
                  <a:txBody>
                    <a:bodyPr/>
                    <a:lstStyle/>
                    <a:p>
                      <a:endParaRPr lang="zh-CN" altLang="en-US" dirty="0"/>
                    </a:p>
                  </a:txBody>
                  <a:tcPr/>
                </a:tc>
                <a:tc>
                  <a:txBody>
                    <a:bodyPr/>
                    <a:lstStyle/>
                    <a:p>
                      <a:r>
                        <a:rPr lang="en-US" altLang="zh-CN" dirty="0" smtClean="0"/>
                        <a:t>Average</a:t>
                      </a:r>
                      <a:r>
                        <a:rPr lang="en-US" altLang="zh-CN" baseline="0" dirty="0" smtClean="0"/>
                        <a:t> Power</a:t>
                      </a:r>
                    </a:p>
                  </a:txBody>
                  <a:tcPr/>
                </a:tc>
                <a:tc>
                  <a:txBody>
                    <a:bodyPr/>
                    <a:lstStyle/>
                    <a:p>
                      <a:r>
                        <a:rPr lang="en-US" altLang="zh-CN" dirty="0" smtClean="0"/>
                        <a:t>47 Watt</a:t>
                      </a:r>
                      <a:endParaRPr lang="zh-CN" altLang="en-US" dirty="0"/>
                    </a:p>
                  </a:txBody>
                  <a:tcPr/>
                </a:tc>
                <a:tc>
                  <a:txBody>
                    <a:bodyPr/>
                    <a:lstStyle/>
                    <a:p>
                      <a:r>
                        <a:rPr lang="en-US" altLang="zh-CN" dirty="0" smtClean="0"/>
                        <a:t>250 Watt</a:t>
                      </a:r>
                      <a:endParaRPr lang="zh-CN" altLang="en-US" dirty="0"/>
                    </a:p>
                  </a:txBody>
                  <a:tcPr/>
                </a:tc>
                <a:tc>
                  <a:txBody>
                    <a:bodyPr/>
                    <a:lstStyle/>
                    <a:p>
                      <a:r>
                        <a:rPr lang="en-US" altLang="zh-CN" dirty="0" smtClean="0"/>
                        <a:t>    5.3x power</a:t>
                      </a:r>
                      <a:endParaRPr lang="zh-CN" altLang="en-US" dirty="0"/>
                    </a:p>
                  </a:txBody>
                  <a:tcPr/>
                </a:tc>
              </a:tr>
              <a:tr h="370840">
                <a:tc vMerge="1">
                  <a:txBody>
                    <a:bodyPr/>
                    <a:lstStyle/>
                    <a:p>
                      <a:endParaRPr lang="zh-CN" altLang="en-US" dirty="0"/>
                    </a:p>
                  </a:txBody>
                  <a:tcPr/>
                </a:tc>
                <a:tc>
                  <a:txBody>
                    <a:bodyPr/>
                    <a:lstStyle/>
                    <a:p>
                      <a:r>
                        <a:rPr lang="en-US" altLang="zh-CN" dirty="0" smtClean="0"/>
                        <a:t>Energy</a:t>
                      </a:r>
                      <a:endParaRPr lang="zh-CN" altLang="en-US" dirty="0"/>
                    </a:p>
                  </a:txBody>
                  <a:tcPr/>
                </a:tc>
                <a:tc>
                  <a:txBody>
                    <a:bodyPr/>
                    <a:lstStyle/>
                    <a:p>
                      <a:r>
                        <a:rPr lang="en-US" altLang="zh-CN" dirty="0" smtClean="0"/>
                        <a:t>17k Joule</a:t>
                      </a:r>
                      <a:endParaRPr lang="zh-CN" altLang="en-US" dirty="0"/>
                    </a:p>
                  </a:txBody>
                  <a:tcPr/>
                </a:tc>
                <a:tc>
                  <a:txBody>
                    <a:bodyPr/>
                    <a:lstStyle/>
                    <a:p>
                      <a:r>
                        <a:rPr lang="en-US" altLang="zh-CN" dirty="0" smtClean="0"/>
                        <a:t>40k Joule</a:t>
                      </a:r>
                      <a:endParaRPr lang="zh-CN" altLang="en-US" dirty="0"/>
                    </a:p>
                  </a:txBody>
                  <a:tcPr/>
                </a:tc>
                <a:tc>
                  <a:txBody>
                    <a:bodyPr/>
                    <a:lstStyle/>
                    <a:p>
                      <a:r>
                        <a:rPr lang="en-US" altLang="zh-CN" dirty="0" smtClean="0"/>
                        <a:t>    2.4x energy</a:t>
                      </a:r>
                      <a:endParaRPr lang="zh-CN" altLang="en-US" dirty="0"/>
                    </a:p>
                  </a:txBody>
                  <a:tcPr/>
                </a:tc>
              </a:tr>
              <a:tr h="370840">
                <a:tc rowSpan="3">
                  <a:txBody>
                    <a:bodyPr/>
                    <a:lstStyle/>
                    <a:p>
                      <a:r>
                        <a:rPr lang="en-US" altLang="zh-CN" dirty="0" smtClean="0"/>
                        <a:t>Predicting Process</a:t>
                      </a:r>
                      <a:endParaRPr lang="zh-CN" altLang="en-US" dirty="0"/>
                    </a:p>
                  </a:txBody>
                  <a:tcPr/>
                </a:tc>
                <a:tc>
                  <a:txBody>
                    <a:bodyPr/>
                    <a:lstStyle/>
                    <a:p>
                      <a:r>
                        <a:rPr lang="en-US" altLang="zh-CN" dirty="0" smtClean="0"/>
                        <a:t>Time</a:t>
                      </a:r>
                      <a:endParaRPr lang="zh-CN" altLang="en-US" dirty="0"/>
                    </a:p>
                  </a:txBody>
                  <a:tcPr/>
                </a:tc>
                <a:tc>
                  <a:txBody>
                    <a:bodyPr/>
                    <a:lstStyle/>
                    <a:p>
                      <a:r>
                        <a:rPr lang="en-US" altLang="zh-CN" dirty="0" smtClean="0"/>
                        <a:t>8.1 second</a:t>
                      </a:r>
                      <a:endParaRPr lang="zh-CN" altLang="en-US" dirty="0"/>
                    </a:p>
                  </a:txBody>
                  <a:tcPr/>
                </a:tc>
                <a:tc>
                  <a:txBody>
                    <a:bodyPr/>
                    <a:lstStyle/>
                    <a:p>
                      <a:r>
                        <a:rPr lang="en-US" altLang="zh-CN" dirty="0" smtClean="0"/>
                        <a:t>3.5 second</a:t>
                      </a:r>
                      <a:endParaRPr lang="zh-CN" altLang="en-US" dirty="0"/>
                    </a:p>
                  </a:txBody>
                  <a:tcPr/>
                </a:tc>
                <a:tc>
                  <a:txBody>
                    <a:bodyPr/>
                    <a:lstStyle/>
                    <a:p>
                      <a:r>
                        <a:rPr lang="en-US" altLang="zh-CN" dirty="0" smtClean="0"/>
                        <a:t>    2.3x speedup</a:t>
                      </a:r>
                      <a:endParaRPr lang="zh-CN" altLang="en-US" dirty="0"/>
                    </a:p>
                  </a:txBody>
                  <a:tcPr/>
                </a:tc>
              </a:tr>
              <a:tr h="370840">
                <a:tc vMerge="1">
                  <a:txBody>
                    <a:bodyPr/>
                    <a:lstStyle/>
                    <a:p>
                      <a:endParaRPr lang="zh-CN" altLang="en-US" dirty="0"/>
                    </a:p>
                  </a:txBody>
                  <a:tcPr/>
                </a:tc>
                <a:tc>
                  <a:txBody>
                    <a:bodyPr/>
                    <a:lstStyle/>
                    <a:p>
                      <a:r>
                        <a:rPr lang="en-US" altLang="zh-CN" dirty="0" smtClean="0"/>
                        <a:t>Average Power</a:t>
                      </a:r>
                      <a:endParaRPr lang="zh-CN" altLang="en-US" dirty="0"/>
                    </a:p>
                  </a:txBody>
                  <a:tcPr/>
                </a:tc>
                <a:tc>
                  <a:txBody>
                    <a:bodyPr/>
                    <a:lstStyle/>
                    <a:p>
                      <a:r>
                        <a:rPr lang="en-US" altLang="zh-CN" dirty="0" smtClean="0"/>
                        <a:t>37 Watt</a:t>
                      </a:r>
                      <a:endParaRPr lang="zh-CN" altLang="en-US" dirty="0"/>
                    </a:p>
                  </a:txBody>
                  <a:tcPr/>
                </a:tc>
                <a:tc>
                  <a:txBody>
                    <a:bodyPr/>
                    <a:lstStyle/>
                    <a:p>
                      <a:r>
                        <a:rPr lang="en-US" altLang="zh-CN" dirty="0" smtClean="0"/>
                        <a:t>250 Watt</a:t>
                      </a:r>
                      <a:endParaRPr lang="zh-CN" altLang="en-US" dirty="0"/>
                    </a:p>
                  </a:txBody>
                  <a:tcPr/>
                </a:tc>
                <a:tc>
                  <a:txBody>
                    <a:bodyPr/>
                    <a:lstStyle/>
                    <a:p>
                      <a:r>
                        <a:rPr lang="en-US" altLang="zh-CN" dirty="0" smtClean="0"/>
                        <a:t>    6.8x power</a:t>
                      </a:r>
                      <a:endParaRPr lang="zh-CN" altLang="en-US" dirty="0"/>
                    </a:p>
                  </a:txBody>
                  <a:tcPr/>
                </a:tc>
              </a:tr>
              <a:tr h="370840">
                <a:tc vMerge="1">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Energy</a:t>
                      </a:r>
                      <a:endParaRPr lang="zh-CN" altLang="en-US" dirty="0" smtClean="0"/>
                    </a:p>
                  </a:txBody>
                  <a:tcPr/>
                </a:tc>
                <a:tc>
                  <a:txBody>
                    <a:bodyPr/>
                    <a:lstStyle/>
                    <a:p>
                      <a:r>
                        <a:rPr lang="en-US" altLang="zh-CN" dirty="0" smtClean="0"/>
                        <a:t>300 Joule</a:t>
                      </a:r>
                      <a:endParaRPr lang="zh-CN" altLang="en-US" dirty="0"/>
                    </a:p>
                  </a:txBody>
                  <a:tcPr/>
                </a:tc>
                <a:tc>
                  <a:txBody>
                    <a:bodyPr/>
                    <a:lstStyle/>
                    <a:p>
                      <a:r>
                        <a:rPr lang="en-US" altLang="zh-CN" dirty="0" smtClean="0"/>
                        <a:t>875 Joule</a:t>
                      </a:r>
                      <a:endParaRPr lang="zh-CN" altLang="en-US" dirty="0"/>
                    </a:p>
                  </a:txBody>
                  <a:tcPr/>
                </a:tc>
                <a:tc>
                  <a:txBody>
                    <a:bodyPr/>
                    <a:lstStyle/>
                    <a:p>
                      <a:r>
                        <a:rPr lang="en-US" altLang="zh-CN" dirty="0" smtClean="0"/>
                        <a:t>     2.9x energy</a:t>
                      </a:r>
                      <a:endParaRPr lang="zh-CN" altLang="en-US" dirty="0"/>
                    </a:p>
                  </a:txBody>
                  <a:tcPr/>
                </a:tc>
              </a:tr>
            </a:tbl>
          </a:graphicData>
        </a:graphic>
      </p:graphicFrame>
    </p:spTree>
    <p:extLst>
      <p:ext uri="{BB962C8B-B14F-4D97-AF65-F5344CB8AC3E}">
        <p14:creationId xmlns:p14="http://schemas.microsoft.com/office/powerpoint/2010/main" val="358868950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smtClean="0"/>
              <a:t>Background and Motivation</a:t>
            </a:r>
          </a:p>
          <a:p>
            <a:r>
              <a:rPr lang="en-US" sz="2400" dirty="0"/>
              <a:t>DNN </a:t>
            </a:r>
            <a:r>
              <a:rPr lang="en-US" sz="2400" dirty="0" smtClean="0"/>
              <a:t>Algorithm </a:t>
            </a:r>
            <a:r>
              <a:rPr lang="en-US" sz="2400" dirty="0"/>
              <a:t>A</a:t>
            </a:r>
            <a:r>
              <a:rPr lang="en-US" sz="2400" dirty="0" smtClean="0"/>
              <a:t>rchitectures</a:t>
            </a:r>
          </a:p>
          <a:p>
            <a:r>
              <a:rPr lang="en-US" sz="2400" dirty="0" smtClean="0"/>
              <a:t>Evaluation on Multiple Platforms</a:t>
            </a:r>
            <a:endParaRPr lang="en-US" sz="2200" dirty="0" smtClean="0"/>
          </a:p>
          <a:p>
            <a:r>
              <a:rPr lang="en-US" sz="2400" b="1" dirty="0" smtClean="0"/>
              <a:t>Bottleneck Analysis </a:t>
            </a:r>
          </a:p>
          <a:p>
            <a:r>
              <a:rPr lang="en-US" sz="2400" dirty="0" smtClean="0"/>
              <a:t>Conclusions and Next Plan</a:t>
            </a:r>
          </a:p>
          <a:p>
            <a:endParaRPr lang="en-US"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1531430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DNN Performance bottlenecks</a:t>
            </a:r>
            <a:endParaRPr lang="en-US" dirty="0"/>
          </a:p>
        </p:txBody>
      </p:sp>
      <p:sp>
        <p:nvSpPr>
          <p:cNvPr id="3" name="Content Placeholder 2"/>
          <p:cNvSpPr>
            <a:spLocks noGrp="1"/>
          </p:cNvSpPr>
          <p:nvPr>
            <p:ph idx="1"/>
          </p:nvPr>
        </p:nvSpPr>
        <p:spPr/>
        <p:txBody>
          <a:bodyPr/>
          <a:lstStyle/>
          <a:p>
            <a:r>
              <a:rPr lang="en-US" sz="2400" dirty="0" smtClean="0"/>
              <a:t>DNN is usually converted to Matrix Multiplication, which consumes major part of time. </a:t>
            </a:r>
          </a:p>
          <a:p>
            <a:pPr lvl="1"/>
            <a:r>
              <a:rPr lang="en-US" sz="2000" dirty="0" smtClean="0"/>
              <a:t>People use BLAS libraries provided on commercial processors.</a:t>
            </a:r>
          </a:p>
          <a:p>
            <a:endParaRPr lang="en-US" sz="2400" dirty="0" smtClean="0"/>
          </a:p>
          <a:p>
            <a:r>
              <a:rPr lang="en-US" sz="2400" dirty="0" smtClean="0"/>
              <a:t>Weight matrix is transposed during back propagation. </a:t>
            </a:r>
          </a:p>
          <a:p>
            <a:pPr lvl="1"/>
            <a:r>
              <a:rPr lang="en-US" sz="2000" dirty="0" smtClean="0"/>
              <a:t>Flipped between row manner and column manner between </a:t>
            </a:r>
            <a:r>
              <a:rPr lang="en-US" sz="2000" dirty="0" err="1" smtClean="0"/>
              <a:t>fprop</a:t>
            </a:r>
            <a:r>
              <a:rPr lang="en-US" sz="2000" dirty="0" smtClean="0"/>
              <a:t> and </a:t>
            </a:r>
            <a:r>
              <a:rPr lang="en-US" sz="2000" dirty="0" err="1" smtClean="0"/>
              <a:t>bprop</a:t>
            </a:r>
            <a:r>
              <a:rPr lang="en-US" sz="2000" dirty="0" smtClean="0"/>
              <a:t>.</a:t>
            </a:r>
          </a:p>
          <a:p>
            <a:pPr marL="366713" lvl="1" indent="0">
              <a:buNone/>
            </a:pPr>
            <a:endParaRPr lang="en-US" sz="2000" dirty="0" smtClean="0"/>
          </a:p>
          <a:p>
            <a:r>
              <a:rPr lang="en-US" sz="2400" dirty="0"/>
              <a:t>Data transfers </a:t>
            </a:r>
            <a:r>
              <a:rPr lang="en-US" sz="2400" dirty="0" smtClean="0"/>
              <a:t> between CPU and GPU can </a:t>
            </a:r>
            <a:r>
              <a:rPr lang="en-US" sz="2400" dirty="0"/>
              <a:t>consume most of time, especially for large images</a:t>
            </a:r>
            <a:r>
              <a:rPr lang="en-US" sz="2400" dirty="0" smtClean="0"/>
              <a:t>.</a:t>
            </a:r>
          </a:p>
          <a:p>
            <a:pPr lvl="1"/>
            <a:r>
              <a:rPr lang="en-US" sz="2000" dirty="0" smtClean="0"/>
              <a:t>Task assignment: CPU </a:t>
            </a:r>
            <a:r>
              <a:rPr lang="en-US" sz="2000" dirty="0"/>
              <a:t>prepares the data, GPU </a:t>
            </a:r>
            <a:r>
              <a:rPr lang="en-US" sz="2000" dirty="0" smtClean="0"/>
              <a:t>computes</a:t>
            </a:r>
          </a:p>
          <a:p>
            <a:pPr lvl="1"/>
            <a:r>
              <a:rPr lang="en-US" sz="2000" dirty="0" smtClean="0"/>
              <a:t>APU can remove the overheads through zero-copy technique</a:t>
            </a:r>
            <a:endParaRPr lang="en-US" sz="2000" dirty="0"/>
          </a:p>
          <a:p>
            <a:pPr marL="366713" lvl="1" indent="0">
              <a:buNone/>
            </a:pPr>
            <a:endParaRPr lang="en-US" sz="2200" dirty="0" smtClean="0"/>
          </a:p>
          <a:p>
            <a:endParaRPr lang="en-US" dirty="0"/>
          </a:p>
          <a:p>
            <a:pPr lvl="1"/>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7079367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5626" y="251468"/>
            <a:ext cx="10424159" cy="474345"/>
          </a:xfrm>
        </p:spPr>
        <p:txBody>
          <a:bodyPr/>
          <a:lstStyle/>
          <a:p>
            <a:r>
              <a:rPr lang="en-US" dirty="0" smtClean="0"/>
              <a:t>Background</a:t>
            </a:r>
            <a:endParaRPr lang="en-US" dirty="0"/>
          </a:p>
        </p:txBody>
      </p:sp>
      <p:sp>
        <p:nvSpPr>
          <p:cNvPr id="22531" name="Content Placeholder 11"/>
          <p:cNvSpPr>
            <a:spLocks noGrp="1"/>
          </p:cNvSpPr>
          <p:nvPr>
            <p:ph idx="1"/>
          </p:nvPr>
        </p:nvSpPr>
        <p:spPr>
          <a:xfrm>
            <a:off x="155724" y="816367"/>
            <a:ext cx="11596565" cy="5934880"/>
          </a:xfrm>
        </p:spPr>
        <p:txBody>
          <a:bodyPr/>
          <a:lstStyle/>
          <a:p>
            <a:r>
              <a:rPr lang="en-US" dirty="0" smtClean="0"/>
              <a:t>What is a </a:t>
            </a:r>
            <a:r>
              <a:rPr lang="en-US" b="1" dirty="0" smtClean="0"/>
              <a:t>D</a:t>
            </a:r>
            <a:r>
              <a:rPr lang="en-US" dirty="0" smtClean="0"/>
              <a:t>eep </a:t>
            </a:r>
            <a:r>
              <a:rPr lang="en-US" b="1" dirty="0" smtClean="0"/>
              <a:t>N</a:t>
            </a:r>
            <a:r>
              <a:rPr lang="en-US" dirty="0" smtClean="0"/>
              <a:t>eural </a:t>
            </a:r>
            <a:r>
              <a:rPr lang="en-US" b="1" dirty="0"/>
              <a:t>N</a:t>
            </a:r>
            <a:r>
              <a:rPr lang="en-US" dirty="0" smtClean="0"/>
              <a:t>etwork (</a:t>
            </a:r>
            <a:r>
              <a:rPr lang="en-US" b="1" dirty="0" smtClean="0"/>
              <a:t>DNN</a:t>
            </a:r>
            <a:r>
              <a:rPr lang="en-US" dirty="0" smtClean="0"/>
              <a:t>)?</a:t>
            </a:r>
          </a:p>
          <a:p>
            <a:pPr lvl="1"/>
            <a:r>
              <a:rPr lang="en-US" dirty="0"/>
              <a:t>3</a:t>
            </a:r>
            <a:r>
              <a:rPr lang="en-US" dirty="0" smtClean="0"/>
              <a:t>~8 hidden layers, millions to billions of parameters </a:t>
            </a:r>
          </a:p>
          <a:p>
            <a:pPr lvl="1"/>
            <a:r>
              <a:rPr lang="en-US" dirty="0" smtClean="0"/>
              <a:t>DNN + Big Data is leading recent direction in machine learning</a:t>
            </a:r>
          </a:p>
          <a:p>
            <a:r>
              <a:rPr lang="en-US" dirty="0" smtClean="0"/>
              <a:t>Rich Varieties of DNN Structures</a:t>
            </a:r>
          </a:p>
          <a:p>
            <a:pPr lvl="1"/>
            <a:r>
              <a:rPr lang="en-US" b="1" dirty="0"/>
              <a:t>MLP</a:t>
            </a:r>
            <a:r>
              <a:rPr lang="en-US" dirty="0"/>
              <a:t> </a:t>
            </a:r>
            <a:r>
              <a:rPr lang="en-US" dirty="0" smtClean="0"/>
              <a:t>(Multi-level </a:t>
            </a:r>
            <a:r>
              <a:rPr lang="en-US" dirty="0"/>
              <a:t>P</a:t>
            </a:r>
            <a:r>
              <a:rPr lang="en-US" dirty="0" smtClean="0"/>
              <a:t>erceptron)/ </a:t>
            </a:r>
            <a:r>
              <a:rPr lang="en-US" b="1" dirty="0" err="1" smtClean="0"/>
              <a:t>AutoEncoder</a:t>
            </a:r>
            <a:r>
              <a:rPr lang="en-US" dirty="0" smtClean="0"/>
              <a:t> </a:t>
            </a:r>
            <a:endParaRPr lang="en-US" dirty="0"/>
          </a:p>
          <a:p>
            <a:pPr lvl="1"/>
            <a:r>
              <a:rPr lang="en-US" b="1" dirty="0" smtClean="0"/>
              <a:t>CNN</a:t>
            </a:r>
            <a:r>
              <a:rPr lang="en-US" dirty="0" smtClean="0"/>
              <a:t> </a:t>
            </a:r>
            <a:r>
              <a:rPr lang="en-US" dirty="0"/>
              <a:t>(Convolutional Neural Network</a:t>
            </a:r>
            <a:r>
              <a:rPr lang="en-US" dirty="0" smtClean="0"/>
              <a:t>)</a:t>
            </a:r>
          </a:p>
          <a:p>
            <a:pPr lvl="1"/>
            <a:r>
              <a:rPr lang="en-US" b="1" dirty="0" smtClean="0"/>
              <a:t>DBN</a:t>
            </a:r>
            <a:r>
              <a:rPr lang="en-US" dirty="0" smtClean="0"/>
              <a:t> (Deep belief network)/</a:t>
            </a:r>
            <a:r>
              <a:rPr lang="en-US" b="1" dirty="0" smtClean="0"/>
              <a:t>RBM</a:t>
            </a:r>
            <a:r>
              <a:rPr lang="en-US" dirty="0" smtClean="0"/>
              <a:t> (Restricted Boltzmann Machine)</a:t>
            </a:r>
          </a:p>
          <a:p>
            <a:pPr marL="746125" lvl="2" indent="0">
              <a:buNone/>
            </a:pPr>
            <a:endParaRPr lang="en-US" dirty="0" smtClean="0"/>
          </a:p>
          <a:p>
            <a:r>
              <a:rPr lang="en-US" dirty="0"/>
              <a:t>DNN </a:t>
            </a:r>
            <a:r>
              <a:rPr lang="en-US" dirty="0" smtClean="0"/>
              <a:t>Applications</a:t>
            </a:r>
            <a:endParaRPr lang="en-US" dirty="0"/>
          </a:p>
          <a:p>
            <a:pPr lvl="1"/>
            <a:r>
              <a:rPr lang="en-US" dirty="0" smtClean="0"/>
              <a:t>Speech Recognition</a:t>
            </a:r>
          </a:p>
          <a:p>
            <a:pPr lvl="1"/>
            <a:r>
              <a:rPr lang="en-US" dirty="0"/>
              <a:t>Image Classification/recognition/retrieval</a:t>
            </a:r>
          </a:p>
          <a:p>
            <a:pPr lvl="1"/>
            <a:r>
              <a:rPr lang="en-US" dirty="0" smtClean="0"/>
              <a:t>Documentation retrieval, Handwriting recognition</a:t>
            </a:r>
            <a:endParaRPr lang="en-US" dirty="0"/>
          </a:p>
          <a:p>
            <a:pPr lvl="1"/>
            <a:r>
              <a:rPr lang="en-US" dirty="0"/>
              <a:t>OCR…</a:t>
            </a:r>
          </a:p>
          <a:p>
            <a:r>
              <a:rPr lang="en-US" dirty="0"/>
              <a:t>Industry Use of DNN </a:t>
            </a:r>
          </a:p>
          <a:p>
            <a:pPr lvl="1"/>
            <a:r>
              <a:rPr lang="en-US" dirty="0" smtClean="0"/>
              <a:t>Google</a:t>
            </a:r>
            <a:r>
              <a:rPr lang="en-US" dirty="0"/>
              <a:t>, </a:t>
            </a:r>
            <a:r>
              <a:rPr lang="en-US" dirty="0">
                <a:solidFill>
                  <a:schemeClr val="bg2"/>
                </a:solidFill>
              </a:rPr>
              <a:t>Yahoo, </a:t>
            </a:r>
            <a:r>
              <a:rPr lang="en-US" dirty="0" err="1" smtClean="0">
                <a:solidFill>
                  <a:schemeClr val="bg2"/>
                </a:solidFill>
              </a:rPr>
              <a:t>Baidu</a:t>
            </a:r>
            <a:r>
              <a:rPr lang="en-US" dirty="0">
                <a:solidFill>
                  <a:schemeClr val="bg2"/>
                </a:solidFill>
              </a:rPr>
              <a:t>, </a:t>
            </a:r>
            <a:r>
              <a:rPr lang="en-US" dirty="0" err="1" smtClean="0">
                <a:solidFill>
                  <a:schemeClr val="bg2"/>
                </a:solidFill>
              </a:rPr>
              <a:t>Alibaba</a:t>
            </a:r>
            <a:r>
              <a:rPr lang="en-US" dirty="0" smtClean="0">
                <a:solidFill>
                  <a:schemeClr val="bg2"/>
                </a:solidFill>
              </a:rPr>
              <a:t>, </a:t>
            </a:r>
            <a:r>
              <a:rPr lang="en-US" dirty="0" err="1" smtClean="0">
                <a:solidFill>
                  <a:schemeClr val="bg2"/>
                </a:solidFill>
              </a:rPr>
              <a:t>Tencent</a:t>
            </a:r>
            <a:r>
              <a:rPr lang="en-US" dirty="0">
                <a:solidFill>
                  <a:schemeClr val="bg2"/>
                </a:solidFill>
              </a:rPr>
              <a:t>, </a:t>
            </a:r>
            <a:r>
              <a:rPr lang="en-US" dirty="0" err="1">
                <a:solidFill>
                  <a:schemeClr val="bg2"/>
                </a:solidFill>
              </a:rPr>
              <a:t>iFlytek</a:t>
            </a:r>
            <a:r>
              <a:rPr lang="en-US" dirty="0">
                <a:solidFill>
                  <a:schemeClr val="bg2"/>
                </a:solidFill>
              </a:rPr>
              <a:t>, </a:t>
            </a:r>
            <a:r>
              <a:rPr lang="en-US" dirty="0" smtClean="0">
                <a:solidFill>
                  <a:schemeClr val="bg2"/>
                </a:solidFill>
              </a:rPr>
              <a:t>Microsoft, </a:t>
            </a:r>
            <a:r>
              <a:rPr lang="en-US" dirty="0">
                <a:solidFill>
                  <a:schemeClr val="bg2"/>
                </a:solidFill>
              </a:rPr>
              <a:t>Bank and </a:t>
            </a:r>
            <a:r>
              <a:rPr lang="en-US" dirty="0" smtClean="0">
                <a:solidFill>
                  <a:schemeClr val="bg2"/>
                </a:solidFill>
              </a:rPr>
              <a:t>Finance</a:t>
            </a:r>
            <a:endParaRPr lang="en-US" sz="1600" dirty="0" smtClean="0"/>
          </a:p>
        </p:txBody>
      </p:sp>
      <p:cxnSp>
        <p:nvCxnSpPr>
          <p:cNvPr id="3" name="Straight Arrow Connector 2"/>
          <p:cNvCxnSpPr/>
          <p:nvPr/>
        </p:nvCxnSpPr>
        <p:spPr>
          <a:xfrm flipV="1">
            <a:off x="7499839" y="4265373"/>
            <a:ext cx="523961" cy="50885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V="1">
            <a:off x="8399016" y="4422531"/>
            <a:ext cx="173485" cy="800718"/>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67" name="TextBox 266"/>
          <p:cNvSpPr txBox="1"/>
          <p:nvPr/>
        </p:nvSpPr>
        <p:spPr>
          <a:xfrm>
            <a:off x="7020152" y="4774224"/>
            <a:ext cx="1095147"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1" i="0" u="none" strike="noStrike" kern="1200" cap="none" spc="0" normalizeH="0" baseline="0" noProof="0" dirty="0" smtClean="0">
                <a:ln>
                  <a:noFill/>
                </a:ln>
                <a:solidFill>
                  <a:schemeClr val="tx1"/>
                </a:solidFill>
                <a:effectLst/>
                <a:uLnTx/>
                <a:uFillTx/>
                <a:latin typeface="+mj-lt"/>
                <a:ea typeface="MS PGothic" pitchFamily="34" charset="-128"/>
                <a:cs typeface="+mn-cs"/>
              </a:rPr>
              <a:t>neurons</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270" name="TextBox 269"/>
          <p:cNvSpPr txBox="1"/>
          <p:nvPr/>
        </p:nvSpPr>
        <p:spPr>
          <a:xfrm>
            <a:off x="7934644" y="5223249"/>
            <a:ext cx="1844687" cy="646331"/>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sz="2000" b="1" dirty="0">
                <a:latin typeface="+mj-lt"/>
                <a:ea typeface="MS PGothic" pitchFamily="34" charset="-128"/>
                <a:cs typeface="+mn-cs"/>
              </a:rPr>
              <a:t>w</a:t>
            </a:r>
            <a:r>
              <a:rPr kumimoji="0" lang="en-US" sz="2000" b="1" i="0" u="none" strike="noStrike" kern="1200" cap="none" spc="0" normalizeH="0" baseline="0" noProof="0" dirty="0" err="1" smtClean="0">
                <a:ln>
                  <a:noFill/>
                </a:ln>
                <a:solidFill>
                  <a:schemeClr val="tx1"/>
                </a:solidFill>
                <a:effectLst/>
                <a:uLnTx/>
                <a:uFillTx/>
                <a:latin typeface="+mj-lt"/>
                <a:ea typeface="MS PGothic" pitchFamily="34" charset="-128"/>
                <a:cs typeface="+mn-cs"/>
              </a:rPr>
              <a:t>eighted</a:t>
            </a:r>
            <a:r>
              <a:rPr kumimoji="0" lang="en-US" sz="2000" b="1" i="0" u="none" strike="noStrike" kern="1200" cap="none" spc="0" normalizeH="0" noProof="0" dirty="0" smtClean="0">
                <a:ln>
                  <a:noFill/>
                </a:ln>
                <a:solidFill>
                  <a:schemeClr val="tx1"/>
                </a:solidFill>
                <a:effectLst/>
                <a:uLnTx/>
                <a:uFillTx/>
                <a:latin typeface="+mj-lt"/>
                <a:ea typeface="MS PGothic" pitchFamily="34" charset="-128"/>
                <a:cs typeface="+mn-cs"/>
              </a:rPr>
              <a:t> connection</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pic>
        <p:nvPicPr>
          <p:cNvPr id="271" name="图片 1"/>
          <p:cNvPicPr>
            <a:picLocks noChangeAspect="1"/>
          </p:cNvPicPr>
          <p:nvPr/>
        </p:nvPicPr>
        <p:blipFill>
          <a:blip r:embed="rId3"/>
          <a:stretch>
            <a:fillRect/>
          </a:stretch>
        </p:blipFill>
        <p:spPr>
          <a:xfrm>
            <a:off x="7791929" y="1107958"/>
            <a:ext cx="4206068" cy="3823698"/>
          </a:xfrm>
          <a:prstGeom prst="rect">
            <a:avLst/>
          </a:prstGeom>
        </p:spPr>
      </p:pic>
      <p:sp>
        <p:nvSpPr>
          <p:cNvPr id="273" name="TextBox 272"/>
          <p:cNvSpPr txBox="1"/>
          <p:nvPr/>
        </p:nvSpPr>
        <p:spPr>
          <a:xfrm>
            <a:off x="7544114" y="1409701"/>
            <a:ext cx="959370"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1" i="0" u="none" strike="noStrike" kern="1200" cap="none" spc="0" normalizeH="0" baseline="0" noProof="0" dirty="0" smtClean="0">
                <a:ln>
                  <a:noFill/>
                </a:ln>
                <a:solidFill>
                  <a:schemeClr val="tx1"/>
                </a:solidFill>
                <a:effectLst/>
                <a:uLnTx/>
                <a:uFillTx/>
                <a:latin typeface="+mj-lt"/>
                <a:ea typeface="MS PGothic" pitchFamily="34" charset="-128"/>
                <a:cs typeface="+mn-cs"/>
              </a:rPr>
              <a:t>Input</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274" name="TextBox 273"/>
          <p:cNvSpPr txBox="1"/>
          <p:nvPr/>
        </p:nvSpPr>
        <p:spPr>
          <a:xfrm>
            <a:off x="11301365" y="1852247"/>
            <a:ext cx="959370"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sz="2000" b="1" dirty="0" smtClean="0">
                <a:latin typeface="+mj-lt"/>
                <a:ea typeface="MS PGothic" pitchFamily="34" charset="-128"/>
                <a:cs typeface="+mn-cs"/>
              </a:rPr>
              <a:t>Out</a:t>
            </a:r>
            <a:r>
              <a:rPr kumimoji="0" lang="en-US" sz="2000" b="1" i="0" u="none" strike="noStrike" kern="1200" cap="none" spc="0" normalizeH="0" baseline="0" noProof="0" dirty="0" smtClean="0">
                <a:ln>
                  <a:noFill/>
                </a:ln>
                <a:solidFill>
                  <a:schemeClr val="tx1"/>
                </a:solidFill>
                <a:effectLst/>
                <a:uLnTx/>
                <a:uFillTx/>
                <a:latin typeface="+mj-lt"/>
                <a:ea typeface="MS PGothic" pitchFamily="34" charset="-128"/>
                <a:cs typeface="+mn-cs"/>
              </a:rPr>
              <a:t>put</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275" name="TextBox 274"/>
          <p:cNvSpPr txBox="1"/>
          <p:nvPr/>
        </p:nvSpPr>
        <p:spPr>
          <a:xfrm>
            <a:off x="8653388" y="748977"/>
            <a:ext cx="1141243"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sz="2000" b="1" dirty="0" smtClean="0">
                <a:latin typeface="+mj-lt"/>
                <a:ea typeface="MS PGothic" pitchFamily="34" charset="-128"/>
                <a:cs typeface="+mn-cs"/>
              </a:rPr>
              <a:t>hidden1</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276" name="TextBox 275"/>
          <p:cNvSpPr txBox="1"/>
          <p:nvPr/>
        </p:nvSpPr>
        <p:spPr>
          <a:xfrm>
            <a:off x="9612759" y="1225035"/>
            <a:ext cx="1141243"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sz="2000" b="1" dirty="0" smtClean="0">
                <a:latin typeface="+mj-lt"/>
                <a:ea typeface="MS PGothic" pitchFamily="34" charset="-128"/>
                <a:cs typeface="+mn-cs"/>
              </a:rPr>
              <a:t>hidden2</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277" name="TextBox 276"/>
          <p:cNvSpPr txBox="1"/>
          <p:nvPr/>
        </p:nvSpPr>
        <p:spPr>
          <a:xfrm>
            <a:off x="10585678" y="1562101"/>
            <a:ext cx="1141243"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sz="2000" b="1" dirty="0" smtClean="0">
                <a:latin typeface="+mj-lt"/>
                <a:ea typeface="MS PGothic" pitchFamily="34" charset="-128"/>
                <a:cs typeface="+mn-cs"/>
              </a:rPr>
              <a:t>hidden3</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a:t>
            </a:r>
            <a:r>
              <a:rPr lang="en-US" dirty="0" smtClean="0"/>
              <a:t>analysis-weight matrix transpose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Weight matrices will be transposed during back propagation (on BP’s critical path)</a:t>
                </a:r>
              </a:p>
              <a:p>
                <a:pPr lvl="1"/>
                <a14:m>
                  <m:oMath xmlns:m="http://schemas.openxmlformats.org/officeDocument/2006/math">
                    <m:r>
                      <a:rPr lang="en-US" b="0" i="1" smtClean="0">
                        <a:latin typeface="Cambria Math"/>
                      </a:rPr>
                      <m:t>𝑧</m:t>
                    </m:r>
                    <m:r>
                      <a:rPr lang="en-US" b="0" i="1" smtClean="0">
                        <a:latin typeface="Cambria Math"/>
                      </a:rPr>
                      <m:t>=</m:t>
                    </m:r>
                    <m:sSup>
                      <m:sSupPr>
                        <m:ctrlPr>
                          <a:rPr lang="en-US" b="0" i="1" smtClean="0">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a:rPr>
                              <m:t>𝑊</m:t>
                            </m:r>
                          </m:e>
                          <m:sup>
                            <m:r>
                              <a:rPr lang="en-US" b="0" i="1" smtClean="0">
                                <a:latin typeface="Cambria Math"/>
                              </a:rPr>
                              <m:t>𝑇</m:t>
                            </m:r>
                          </m:sup>
                        </m:sSup>
                        <m:r>
                          <a:rPr lang="en-US" b="0" i="1" smtClean="0">
                            <a:latin typeface="Cambria Math"/>
                            <a:ea typeface="Cambria Math"/>
                          </a:rPr>
                          <m:t>𝜎</m:t>
                        </m:r>
                      </m:e>
                      <m:sup/>
                    </m:sSup>
                  </m:oMath>
                </a14:m>
                <a:endParaRPr lang="en-US" dirty="0" smtClean="0"/>
              </a:p>
              <a:p>
                <a:r>
                  <a:rPr lang="en-US" dirty="0" smtClean="0"/>
                  <a:t>What is the most efficient way to transpose on different platforms?</a:t>
                </a:r>
              </a:p>
              <a:p>
                <a:pPr lvl="1"/>
                <a:r>
                  <a:rPr lang="en-US" dirty="0" smtClean="0"/>
                  <a:t> </a:t>
                </a:r>
                <a14:m>
                  <m:oMath xmlns:m="http://schemas.openxmlformats.org/officeDocument/2006/math">
                    <m:r>
                      <a:rPr lang="en-US" b="0" i="1" smtClean="0">
                        <a:latin typeface="Cambria Math"/>
                      </a:rPr>
                      <m:t>𝑠𝑔𝑒𝑚𝑚</m:t>
                    </m:r>
                    <m:r>
                      <a:rPr lang="en-US" b="0" i="1" smtClean="0">
                        <a:latin typeface="Cambria Math"/>
                      </a:rPr>
                      <m:t>,  </m:t>
                    </m:r>
                    <m:r>
                      <a:rPr lang="en-US" b="0" i="1" smtClean="0">
                        <a:latin typeface="Cambria Math"/>
                      </a:rPr>
                      <m:t>𝑠𝑔𝑒𝑚𝑚</m:t>
                    </m:r>
                    <m:r>
                      <a:rPr lang="en-US" b="0" i="1" smtClean="0">
                        <a:latin typeface="Cambria Math"/>
                      </a:rPr>
                      <m:t>_</m:t>
                    </m:r>
                    <m:r>
                      <a:rPr lang="en-US" b="0" i="1" smtClean="0">
                        <a:latin typeface="Cambria Math"/>
                      </a:rPr>
                      <m:t>𝑇</m:t>
                    </m:r>
                  </m:oMath>
                </a14:m>
                <a:r>
                  <a:rPr lang="en-US" dirty="0" smtClean="0"/>
                  <a:t>, </a:t>
                </a:r>
                <a:r>
                  <a:rPr lang="en-US" dirty="0" err="1" smtClean="0"/>
                  <a:t>GPU_Tran</a:t>
                </a:r>
                <a:r>
                  <a:rPr lang="en-US" dirty="0" smtClean="0"/>
                  <a:t> + </a:t>
                </a:r>
                <a14:m>
                  <m:oMath xmlns:m="http://schemas.openxmlformats.org/officeDocument/2006/math">
                    <m:r>
                      <a:rPr lang="en-US" i="1">
                        <a:latin typeface="Cambria Math"/>
                      </a:rPr>
                      <m:t>𝑠𝑔𝑒𝑚𝑚</m:t>
                    </m:r>
                  </m:oMath>
                </a14:m>
                <a:r>
                  <a:rPr lang="en-US" dirty="0" smtClean="0"/>
                  <a:t>, </a:t>
                </a:r>
                <a:r>
                  <a:rPr lang="en-US" dirty="0" err="1" smtClean="0"/>
                  <a:t>CPU_Tran</a:t>
                </a:r>
                <a:r>
                  <a:rPr lang="en-US" dirty="0" smtClean="0"/>
                  <a:t> + </a:t>
                </a:r>
                <a14:m>
                  <m:oMath xmlns:m="http://schemas.openxmlformats.org/officeDocument/2006/math">
                    <m:r>
                      <a:rPr lang="en-US" i="1">
                        <a:latin typeface="Cambria Math"/>
                      </a:rPr>
                      <m:t>𝑠𝑔𝑒𝑚𝑚</m:t>
                    </m:r>
                  </m:oMath>
                </a14:m>
                <a:endParaRPr lang="en-US" dirty="0" smtClean="0"/>
              </a:p>
              <a:p>
                <a:r>
                  <a:rPr lang="en-US" dirty="0" smtClean="0"/>
                  <a:t>Note: </a:t>
                </a:r>
                <a:r>
                  <a:rPr lang="en-US" dirty="0"/>
                  <a:t>leveraging CPU to transposes matrix </a:t>
                </a:r>
                <a:r>
                  <a:rPr lang="en-US" dirty="0" smtClean="0"/>
                  <a:t>results in </a:t>
                </a:r>
                <a:r>
                  <a:rPr lang="en-US" dirty="0"/>
                  <a:t>the worst </a:t>
                </a:r>
                <a:r>
                  <a:rPr lang="en-US" dirty="0" smtClean="0"/>
                  <a:t>performance, </a:t>
                </a:r>
                <a:r>
                  <a:rPr lang="en-US" dirty="0"/>
                  <a:t>because CPU takes </a:t>
                </a:r>
                <a:r>
                  <a:rPr lang="en-US" dirty="0" smtClean="0"/>
                  <a:t>about </a:t>
                </a:r>
                <a:r>
                  <a:rPr lang="en-US" dirty="0"/>
                  <a:t>a </a:t>
                </a:r>
                <a:r>
                  <a:rPr lang="en-US" dirty="0" smtClean="0"/>
                  <a:t>magnitude </a:t>
                </a:r>
                <a:r>
                  <a:rPr lang="en-US" dirty="0"/>
                  <a:t>to </a:t>
                </a:r>
                <a:r>
                  <a:rPr lang="en-US" dirty="0" err="1" smtClean="0"/>
                  <a:t>transpose,GPU</a:t>
                </a:r>
                <a:r>
                  <a:rPr lang="en-US" dirty="0" smtClean="0"/>
                  <a:t> </a:t>
                </a:r>
                <a:r>
                  <a:rPr lang="en-US" dirty="0" err="1" smtClean="0"/>
                  <a:t>wait_in</a:t>
                </a:r>
                <a:r>
                  <a:rPr lang="en-US" dirty="0" err="1"/>
                  <a:t>_</a:t>
                </a:r>
                <a:r>
                  <a:rPr lang="en-US" dirty="0" err="1" smtClean="0"/>
                  <a:t>idle</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90" t="-654"/>
                </a:stretch>
              </a:blipFill>
            </p:spPr>
            <p:txBody>
              <a:bodyPr/>
              <a:lstStyle/>
              <a:p>
                <a:r>
                  <a:rPr lang="en-US">
                    <a:noFill/>
                  </a:rPr>
                  <a:t> </a:t>
                </a:r>
              </a:p>
            </p:txBody>
          </p:sp>
        </mc:Fallback>
      </mc:AlternateContent>
      <p:sp>
        <p:nvSpPr>
          <p:cNvPr id="4" name="Text Placeholder 3"/>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5" name="TextBox 4"/>
              <p:cNvSpPr txBox="1"/>
              <p:nvPr/>
            </p:nvSpPr>
            <p:spPr>
              <a:xfrm>
                <a:off x="2448880" y="6095207"/>
                <a:ext cx="8012624" cy="369332"/>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buFont typeface="Wingdings 3" pitchFamily="18" charset="2"/>
                  <a:buNone/>
                </a:pPr>
                <a:r>
                  <a:rPr lang="en-US" sz="2000" dirty="0" smtClean="0">
                    <a:solidFill>
                      <a:prstClr val="black"/>
                    </a:solidFill>
                    <a:latin typeface="Calibri"/>
                    <a:ea typeface="MS PGothic" pitchFamily="34" charset="-128"/>
                    <a:cs typeface="+mn-cs"/>
                  </a:rPr>
                  <a:t>Micro benchmark: transpose 2k</a:t>
                </a:r>
                <a:r>
                  <a:rPr lang="en-US" sz="2000" b="1" dirty="0" smtClean="0">
                    <a:solidFill>
                      <a:prstClr val="black"/>
                    </a:solidFill>
                    <a:latin typeface="Calibri"/>
                    <a:ea typeface="MS PGothic" pitchFamily="34" charset="-128"/>
                    <a:cs typeface="+mn-cs"/>
                  </a:rPr>
                  <a:t>x</a:t>
                </a:r>
                <a:r>
                  <a:rPr lang="en-US" sz="2000" dirty="0" smtClean="0">
                    <a:solidFill>
                      <a:prstClr val="black"/>
                    </a:solidFill>
                    <a:latin typeface="Calibri"/>
                    <a:ea typeface="MS PGothic" pitchFamily="34" charset="-128"/>
                    <a:cs typeface="+mn-cs"/>
                  </a:rPr>
                  <a:t>2k matrix A and multiply </a:t>
                </a:r>
                <a14:m>
                  <m:oMath xmlns:m="http://schemas.openxmlformats.org/officeDocument/2006/math">
                    <m:sSup>
                      <m:sSupPr>
                        <m:ctrlPr>
                          <a:rPr lang="en-US" sz="2000" i="1" smtClean="0">
                            <a:solidFill>
                              <a:prstClr val="black"/>
                            </a:solidFill>
                            <a:latin typeface="Cambria Math" panose="02040503050406030204" pitchFamily="18" charset="0"/>
                            <a:ea typeface="MS PGothic" pitchFamily="34" charset="-128"/>
                            <a:cs typeface="+mn-cs"/>
                          </a:rPr>
                        </m:ctrlPr>
                      </m:sSupPr>
                      <m:e>
                        <m:r>
                          <a:rPr lang="en-US" sz="2000" i="1" smtClean="0">
                            <a:solidFill>
                              <a:prstClr val="black"/>
                            </a:solidFill>
                            <a:latin typeface="Cambria Math"/>
                            <a:ea typeface="MS PGothic" pitchFamily="34" charset="-128"/>
                            <a:cs typeface="+mn-cs"/>
                          </a:rPr>
                          <m:t>𝐴</m:t>
                        </m:r>
                      </m:e>
                      <m:sup>
                        <m:r>
                          <a:rPr lang="en-US" sz="2000" i="1" smtClean="0">
                            <a:solidFill>
                              <a:prstClr val="black"/>
                            </a:solidFill>
                            <a:latin typeface="Cambria Math"/>
                            <a:ea typeface="MS PGothic" pitchFamily="34" charset="-128"/>
                            <a:cs typeface="+mn-cs"/>
                          </a:rPr>
                          <m:t>𝑇</m:t>
                        </m:r>
                      </m:sup>
                    </m:sSup>
                  </m:oMath>
                </a14:m>
                <a:r>
                  <a:rPr lang="en-US" sz="2000" dirty="0" smtClean="0">
                    <a:solidFill>
                      <a:prstClr val="black"/>
                    </a:solidFill>
                    <a:latin typeface="Calibri"/>
                    <a:ea typeface="MS PGothic" pitchFamily="34" charset="-128"/>
                    <a:cs typeface="+mn-cs"/>
                  </a:rPr>
                  <a:t>*B </a:t>
                </a:r>
                <a:endParaRPr lang="en-US" sz="2000" dirty="0">
                  <a:solidFill>
                    <a:prstClr val="black"/>
                  </a:solidFill>
                  <a:latin typeface="Calibri"/>
                  <a:ea typeface="MS PGothic" pitchFamily="34" charset="-128"/>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448880" y="6095207"/>
                <a:ext cx="8012624" cy="369332"/>
              </a:xfrm>
              <a:prstGeom prst="rect">
                <a:avLst/>
              </a:prstGeom>
              <a:blipFill rotWithShape="1">
                <a:blip r:embed="rId3"/>
                <a:stretch>
                  <a:fillRect l="-837" t="-16667" b="-30000"/>
                </a:stretch>
              </a:blipFill>
            </p:spPr>
            <p:txBody>
              <a:bodyPr/>
              <a:lstStyle/>
              <a:p>
                <a:r>
                  <a:rPr lang="en-US">
                    <a:noFill/>
                  </a:rPr>
                  <a:t> </a:t>
                </a:r>
              </a:p>
            </p:txBody>
          </p:sp>
        </mc:Fallback>
      </mc:AlternateContent>
      <p:graphicFrame>
        <p:nvGraphicFramePr>
          <p:cNvPr id="7" name="内容占位符 5"/>
          <p:cNvGraphicFramePr>
            <a:graphicFrameLocks/>
          </p:cNvGraphicFramePr>
          <p:nvPr>
            <p:extLst>
              <p:ext uri="{D42A27DB-BD31-4B8C-83A1-F6EECF244321}">
                <p14:modId xmlns:p14="http://schemas.microsoft.com/office/powerpoint/2010/main" val="3178350844"/>
              </p:ext>
            </p:extLst>
          </p:nvPr>
        </p:nvGraphicFramePr>
        <p:xfrm>
          <a:off x="956554" y="3772307"/>
          <a:ext cx="10424160" cy="2123440"/>
        </p:xfrm>
        <a:graphic>
          <a:graphicData uri="http://schemas.openxmlformats.org/drawingml/2006/table">
            <a:tbl>
              <a:tblPr firstRow="1" bandRow="1">
                <a:tableStyleId>{7DF18680-E054-41AD-8BC1-D1AEF772440D}</a:tableStyleId>
              </a:tblPr>
              <a:tblGrid>
                <a:gridCol w="2606040"/>
                <a:gridCol w="2606040"/>
                <a:gridCol w="2606040"/>
                <a:gridCol w="2606040"/>
              </a:tblGrid>
              <a:tr h="370840">
                <a:tc>
                  <a:txBody>
                    <a:bodyPr/>
                    <a:lstStyle/>
                    <a:p>
                      <a:pPr algn="ctr"/>
                      <a:r>
                        <a:rPr lang="en-US" altLang="zh-CN" dirty="0" smtClean="0"/>
                        <a:t>Platforms</a:t>
                      </a:r>
                      <a:endParaRPr lang="zh-CN" altLang="en-US" dirty="0"/>
                    </a:p>
                  </a:txBody>
                  <a:tcPr/>
                </a:tc>
                <a:tc>
                  <a:txBody>
                    <a:bodyPr/>
                    <a:lstStyle/>
                    <a:p>
                      <a:pPr algn="ctr"/>
                      <a:r>
                        <a:rPr lang="en-US" altLang="zh-CN" dirty="0" smtClean="0"/>
                        <a:t>AMD GPU</a:t>
                      </a:r>
                    </a:p>
                    <a:p>
                      <a:pPr algn="ctr"/>
                      <a:r>
                        <a:rPr lang="en-US" altLang="zh-CN" dirty="0" smtClean="0"/>
                        <a:t>FX8320+HD7970</a:t>
                      </a:r>
                      <a:endParaRPr lang="zh-CN" altLang="en-US" dirty="0"/>
                    </a:p>
                  </a:txBody>
                  <a:tcPr/>
                </a:tc>
                <a:tc>
                  <a:txBody>
                    <a:bodyPr/>
                    <a:lstStyle/>
                    <a:p>
                      <a:pPr algn="ctr"/>
                      <a:r>
                        <a:rPr lang="en-US" altLang="zh-CN" dirty="0" smtClean="0"/>
                        <a:t>FX8320+Mainstream GPU</a:t>
                      </a:r>
                      <a:endParaRPr lang="zh-CN" altLang="en-US" dirty="0"/>
                    </a:p>
                  </a:txBody>
                  <a:tcPr/>
                </a:tc>
                <a:tc>
                  <a:txBody>
                    <a:bodyPr/>
                    <a:lstStyle/>
                    <a:p>
                      <a:pPr algn="ctr"/>
                      <a:r>
                        <a:rPr lang="en-US" altLang="zh-CN" dirty="0" smtClean="0"/>
                        <a:t>AMD APU </a:t>
                      </a:r>
                    </a:p>
                    <a:p>
                      <a:pPr algn="ctr"/>
                      <a:r>
                        <a:rPr lang="en-US" altLang="zh-CN" dirty="0" smtClean="0"/>
                        <a:t>A10-7850K</a:t>
                      </a:r>
                      <a:endParaRPr lang="zh-CN" altLang="en-US" dirty="0"/>
                    </a:p>
                  </a:txBody>
                  <a:tcPr/>
                </a:tc>
              </a:tr>
              <a:tr h="370840">
                <a:tc>
                  <a:txBody>
                    <a:bodyPr/>
                    <a:lstStyle/>
                    <a:p>
                      <a:pPr algn="ctr"/>
                      <a:r>
                        <a:rPr lang="en-US" altLang="zh-CN" dirty="0" err="1" smtClean="0"/>
                        <a:t>sgemm</a:t>
                      </a:r>
                      <a:endParaRPr lang="zh-CN" altLang="en-US" b="1" dirty="0"/>
                    </a:p>
                  </a:txBody>
                  <a:tcPr/>
                </a:tc>
                <a:tc>
                  <a:txBody>
                    <a:bodyPr/>
                    <a:lstStyle/>
                    <a:p>
                      <a:pPr algn="ctr"/>
                      <a:r>
                        <a:rPr lang="en-US" altLang="zh-CN" dirty="0" smtClean="0"/>
                        <a:t>8.62ms</a:t>
                      </a:r>
                      <a:endParaRPr lang="zh-CN" altLang="en-US" dirty="0"/>
                    </a:p>
                  </a:txBody>
                  <a:tcPr/>
                </a:tc>
                <a:tc>
                  <a:txBody>
                    <a:bodyPr/>
                    <a:lstStyle/>
                    <a:p>
                      <a:pPr algn="ctr"/>
                      <a:r>
                        <a:rPr lang="en-US" altLang="zh-CN" dirty="0" smtClean="0"/>
                        <a:t>6.09ms</a:t>
                      </a:r>
                      <a:endParaRPr lang="zh-CN" altLang="en-US" dirty="0"/>
                    </a:p>
                  </a:txBody>
                  <a:tcPr/>
                </a:tc>
                <a:tc>
                  <a:txBody>
                    <a:bodyPr/>
                    <a:lstStyle/>
                    <a:p>
                      <a:pPr algn="ctr"/>
                      <a:r>
                        <a:rPr lang="en-US" altLang="zh-CN" dirty="0" smtClean="0"/>
                        <a:t>53.26ms</a:t>
                      </a:r>
                      <a:endParaRPr lang="zh-CN" altLang="en-US" dirty="0"/>
                    </a:p>
                  </a:txBody>
                  <a:tcPr/>
                </a:tc>
              </a:tr>
              <a:tr h="370840">
                <a:tc>
                  <a:txBody>
                    <a:bodyPr/>
                    <a:lstStyle/>
                    <a:p>
                      <a:pPr algn="ctr"/>
                      <a:r>
                        <a:rPr lang="en-US" altLang="zh-CN" dirty="0" err="1" smtClean="0"/>
                        <a:t>sgemm_T</a:t>
                      </a:r>
                      <a:endParaRPr lang="zh-CN" altLang="en-US" b="1" dirty="0"/>
                    </a:p>
                  </a:txBody>
                  <a:tcPr/>
                </a:tc>
                <a:tc>
                  <a:txBody>
                    <a:bodyPr/>
                    <a:lstStyle/>
                    <a:p>
                      <a:pPr algn="ctr"/>
                      <a:r>
                        <a:rPr lang="en-US" altLang="zh-CN" dirty="0" smtClean="0"/>
                        <a:t>17.69ms</a:t>
                      </a:r>
                      <a:endParaRPr lang="zh-CN" altLang="en-US" dirty="0"/>
                    </a:p>
                  </a:txBody>
                  <a:tcPr/>
                </a:tc>
                <a:tc>
                  <a:txBody>
                    <a:bodyPr/>
                    <a:lstStyle/>
                    <a:p>
                      <a:pPr algn="ctr"/>
                      <a:r>
                        <a:rPr lang="en-US" altLang="zh-CN" dirty="0" smtClean="0"/>
                        <a:t>6.31ms</a:t>
                      </a:r>
                      <a:endParaRPr lang="zh-CN" altLang="en-US" dirty="0"/>
                    </a:p>
                  </a:txBody>
                  <a:tcPr/>
                </a:tc>
                <a:tc>
                  <a:txBody>
                    <a:bodyPr/>
                    <a:lstStyle/>
                    <a:p>
                      <a:pPr algn="ctr"/>
                      <a:r>
                        <a:rPr lang="en-US" altLang="zh-CN" dirty="0" smtClean="0"/>
                        <a:t>83.3ms</a:t>
                      </a:r>
                      <a:endParaRPr lang="zh-CN" altLang="en-US" dirty="0"/>
                    </a:p>
                  </a:txBody>
                  <a:tcPr/>
                </a:tc>
              </a:tr>
              <a:tr h="370840">
                <a:tc>
                  <a:txBody>
                    <a:bodyPr/>
                    <a:lstStyle/>
                    <a:p>
                      <a:pPr algn="ctr"/>
                      <a:r>
                        <a:rPr lang="en-US" altLang="zh-CN" dirty="0" smtClean="0"/>
                        <a:t>GPU Tran </a:t>
                      </a:r>
                      <a:r>
                        <a:rPr lang="en-US" altLang="zh-CN" baseline="0" dirty="0" smtClean="0"/>
                        <a:t>+ </a:t>
                      </a:r>
                      <a:r>
                        <a:rPr lang="en-US" altLang="zh-CN" baseline="0" dirty="0" err="1" smtClean="0"/>
                        <a:t>sgemm</a:t>
                      </a:r>
                      <a:endParaRPr lang="zh-CN" altLang="en-US" b="1" dirty="0"/>
                    </a:p>
                  </a:txBody>
                  <a:tcPr/>
                </a:tc>
                <a:tc>
                  <a:txBody>
                    <a:bodyPr/>
                    <a:lstStyle/>
                    <a:p>
                      <a:pPr algn="ctr"/>
                      <a:r>
                        <a:rPr lang="en-US" altLang="zh-CN" dirty="0" smtClean="0"/>
                        <a:t>9.56ms</a:t>
                      </a:r>
                      <a:endParaRPr lang="zh-CN" altLang="en-US" dirty="0"/>
                    </a:p>
                  </a:txBody>
                  <a:tcPr/>
                </a:tc>
                <a:tc>
                  <a:txBody>
                    <a:bodyPr/>
                    <a:lstStyle/>
                    <a:p>
                      <a:pPr algn="ctr"/>
                      <a:r>
                        <a:rPr lang="en-US" altLang="zh-CN" dirty="0" smtClean="0"/>
                        <a:t>6.34ms</a:t>
                      </a:r>
                      <a:endParaRPr lang="zh-CN" altLang="en-US" dirty="0"/>
                    </a:p>
                  </a:txBody>
                  <a:tcPr/>
                </a:tc>
                <a:tc>
                  <a:txBody>
                    <a:bodyPr/>
                    <a:lstStyle/>
                    <a:p>
                      <a:pPr algn="ctr"/>
                      <a:r>
                        <a:rPr lang="en-US" altLang="zh-CN" dirty="0" smtClean="0"/>
                        <a:t>55.46ms</a:t>
                      </a:r>
                      <a:endParaRPr lang="zh-CN" altLang="en-US" dirty="0"/>
                    </a:p>
                  </a:txBody>
                  <a:tcPr/>
                </a:tc>
              </a:tr>
              <a:tr h="370840">
                <a:tc>
                  <a:txBody>
                    <a:bodyPr/>
                    <a:lstStyle/>
                    <a:p>
                      <a:pPr algn="ctr"/>
                      <a:r>
                        <a:rPr lang="en-US" altLang="zh-CN" dirty="0" smtClean="0"/>
                        <a:t>CPU Tran + </a:t>
                      </a:r>
                      <a:r>
                        <a:rPr lang="en-US" altLang="zh-CN" baseline="0" dirty="0" err="1" smtClean="0"/>
                        <a:t>sgemm</a:t>
                      </a:r>
                      <a:endParaRPr lang="zh-CN" altLang="en-US" b="1" dirty="0"/>
                    </a:p>
                  </a:txBody>
                  <a:tcPr/>
                </a:tc>
                <a:tc>
                  <a:txBody>
                    <a:bodyPr/>
                    <a:lstStyle/>
                    <a:p>
                      <a:pPr algn="ctr"/>
                      <a:r>
                        <a:rPr lang="en-US" altLang="zh-CN" dirty="0" smtClean="0"/>
                        <a:t>55.88ms</a:t>
                      </a:r>
                      <a:endParaRPr lang="zh-CN" altLang="en-US" dirty="0"/>
                    </a:p>
                  </a:txBody>
                  <a:tcPr/>
                </a:tc>
                <a:tc>
                  <a:txBody>
                    <a:bodyPr/>
                    <a:lstStyle/>
                    <a:p>
                      <a:pPr algn="ctr"/>
                      <a:r>
                        <a:rPr lang="en-US" altLang="zh-CN" dirty="0" smtClean="0"/>
                        <a:t>67.46ms</a:t>
                      </a:r>
                      <a:endParaRPr lang="zh-CN" altLang="en-US" dirty="0"/>
                    </a:p>
                  </a:txBody>
                  <a:tcPr/>
                </a:tc>
                <a:tc>
                  <a:txBody>
                    <a:bodyPr/>
                    <a:lstStyle/>
                    <a:p>
                      <a:pPr algn="ctr"/>
                      <a:r>
                        <a:rPr lang="en-US" altLang="zh-CN" dirty="0" smtClean="0"/>
                        <a:t>86.8ms</a:t>
                      </a:r>
                      <a:endParaRPr lang="zh-CN" altLang="en-US" dirty="0"/>
                    </a:p>
                  </a:txBody>
                  <a:tcPr/>
                </a:tc>
              </a:tr>
            </a:tbl>
          </a:graphicData>
        </a:graphic>
      </p:graphicFrame>
      <p:sp>
        <p:nvSpPr>
          <p:cNvPr id="6" name="Rectangle 5"/>
          <p:cNvSpPr/>
          <p:nvPr/>
        </p:nvSpPr>
        <p:spPr>
          <a:xfrm>
            <a:off x="5308940" y="5181548"/>
            <a:ext cx="300082" cy="369332"/>
          </a:xfrm>
          <a:prstGeom prst="rect">
            <a:avLst/>
          </a:prstGeom>
          <a:solidFill>
            <a:schemeClr val="accent2"/>
          </a:solidFill>
        </p:spPr>
        <p:txBody>
          <a:bodyPr wrap="none">
            <a:spAutoFit/>
          </a:bodyPr>
          <a:lstStyle/>
          <a:p>
            <a:pPr algn="ctr"/>
            <a:r>
              <a:rPr lang="en-US" b="1" dirty="0">
                <a:solidFill>
                  <a:prstClr val="black"/>
                </a:solidFill>
              </a:rPr>
              <a:t>√</a:t>
            </a:r>
          </a:p>
        </p:txBody>
      </p:sp>
      <p:sp>
        <p:nvSpPr>
          <p:cNvPr id="8" name="Rectangle 7"/>
          <p:cNvSpPr/>
          <p:nvPr/>
        </p:nvSpPr>
        <p:spPr>
          <a:xfrm>
            <a:off x="7883869" y="4812186"/>
            <a:ext cx="300082" cy="369332"/>
          </a:xfrm>
          <a:prstGeom prst="rect">
            <a:avLst/>
          </a:prstGeom>
          <a:solidFill>
            <a:schemeClr val="accent2"/>
          </a:solidFill>
        </p:spPr>
        <p:txBody>
          <a:bodyPr wrap="none">
            <a:spAutoFit/>
          </a:bodyPr>
          <a:lstStyle/>
          <a:p>
            <a:pPr algn="ctr"/>
            <a:r>
              <a:rPr lang="en-US" b="1" dirty="0">
                <a:solidFill>
                  <a:prstClr val="black"/>
                </a:solidFill>
              </a:rPr>
              <a:t>√</a:t>
            </a:r>
          </a:p>
        </p:txBody>
      </p:sp>
      <p:sp>
        <p:nvSpPr>
          <p:cNvPr id="10" name="Rectangle 9"/>
          <p:cNvSpPr/>
          <p:nvPr/>
        </p:nvSpPr>
        <p:spPr>
          <a:xfrm>
            <a:off x="10590940" y="5159592"/>
            <a:ext cx="300082" cy="369332"/>
          </a:xfrm>
          <a:prstGeom prst="rect">
            <a:avLst/>
          </a:prstGeom>
          <a:solidFill>
            <a:schemeClr val="accent2"/>
          </a:solidFill>
        </p:spPr>
        <p:txBody>
          <a:bodyPr wrap="none">
            <a:spAutoFit/>
          </a:bodyPr>
          <a:lstStyle/>
          <a:p>
            <a:pPr algn="ctr"/>
            <a:r>
              <a:rPr lang="en-US" b="1" dirty="0">
                <a:solidFill>
                  <a:prstClr val="black"/>
                </a:solidFill>
              </a:rPr>
              <a:t>√</a:t>
            </a:r>
          </a:p>
        </p:txBody>
      </p:sp>
    </p:spTree>
    <p:extLst>
      <p:ext uri="{BB962C8B-B14F-4D97-AF65-F5344CB8AC3E}">
        <p14:creationId xmlns:p14="http://schemas.microsoft.com/office/powerpoint/2010/main" val="1186601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analysis-Data transfer overheads</a:t>
            </a:r>
            <a:endParaRPr lang="en-US" dirty="0"/>
          </a:p>
        </p:txBody>
      </p:sp>
      <p:sp>
        <p:nvSpPr>
          <p:cNvPr id="3" name="Content Placeholder 2"/>
          <p:cNvSpPr>
            <a:spLocks noGrp="1"/>
          </p:cNvSpPr>
          <p:nvPr>
            <p:ph idx="1"/>
          </p:nvPr>
        </p:nvSpPr>
        <p:spPr/>
        <p:txBody>
          <a:bodyPr/>
          <a:lstStyle/>
          <a:p>
            <a:r>
              <a:rPr lang="en-US" dirty="0"/>
              <a:t>Data transfer overheads between CPU and GPU </a:t>
            </a:r>
            <a:r>
              <a:rPr lang="en-US" dirty="0" smtClean="0"/>
              <a:t>have been </a:t>
            </a:r>
            <a:r>
              <a:rPr lang="en-US" dirty="0"/>
              <a:t>pointed out(A. et al., 2013) as the bottleneck</a:t>
            </a:r>
          </a:p>
          <a:p>
            <a:pPr marL="0" indent="0">
              <a:buNone/>
            </a:pPr>
            <a:r>
              <a:rPr lang="en-US" dirty="0" smtClean="0"/>
              <a:t> of </a:t>
            </a:r>
            <a:r>
              <a:rPr lang="en-US" dirty="0"/>
              <a:t>DNN </a:t>
            </a:r>
            <a:r>
              <a:rPr lang="en-US" dirty="0" smtClean="0"/>
              <a:t>acceleration.</a:t>
            </a:r>
          </a:p>
          <a:p>
            <a:r>
              <a:rPr lang="en-US" dirty="0" smtClean="0"/>
              <a:t>First, </a:t>
            </a:r>
            <a:r>
              <a:rPr lang="en-US" dirty="0"/>
              <a:t>w</a:t>
            </a:r>
            <a:r>
              <a:rPr lang="en-US" dirty="0" smtClean="0"/>
              <a:t>e use </a:t>
            </a:r>
            <a:r>
              <a:rPr lang="en-US" dirty="0" err="1" smtClean="0"/>
              <a:t>autoencoder</a:t>
            </a:r>
            <a:r>
              <a:rPr lang="en-US" dirty="0" smtClean="0"/>
              <a:t> to </a:t>
            </a:r>
            <a:r>
              <a:rPr lang="en-US" b="1" i="1" dirty="0"/>
              <a:t>quantify the data transfer </a:t>
            </a:r>
            <a:r>
              <a:rPr lang="en-US" b="1" i="1" dirty="0" smtClean="0"/>
              <a:t>overheads.</a:t>
            </a:r>
          </a:p>
          <a:p>
            <a:r>
              <a:rPr lang="en-US" dirty="0" smtClean="0"/>
              <a:t>Data transfer time increases linearly with data sizes. It </a:t>
            </a:r>
            <a:r>
              <a:rPr lang="en-US" dirty="0"/>
              <a:t>is very </a:t>
            </a:r>
            <a:r>
              <a:rPr lang="en-US" dirty="0" smtClean="0"/>
              <a:t>difficult to </a:t>
            </a:r>
            <a:r>
              <a:rPr lang="en-US" dirty="0"/>
              <a:t>train real world size images without removal of </a:t>
            </a:r>
            <a:r>
              <a:rPr lang="en-US" dirty="0" smtClean="0"/>
              <a:t>this bottleneck</a:t>
            </a:r>
            <a:r>
              <a:rPr lang="en-US" dirty="0"/>
              <a:t>.</a:t>
            </a:r>
            <a:endParaRPr lang="en-US" dirty="0" smtClean="0"/>
          </a:p>
          <a:p>
            <a:pPr marL="0" indent="0">
              <a:buNone/>
            </a:pPr>
            <a:endParaRPr lang="en-US" dirty="0"/>
          </a:p>
        </p:txBody>
      </p:sp>
      <p:sp>
        <p:nvSpPr>
          <p:cNvPr id="4" name="Text Placeholder 3"/>
          <p:cNvSpPr>
            <a:spLocks noGrp="1"/>
          </p:cNvSpPr>
          <p:nvPr>
            <p:ph type="body" sz="quarter" idx="10"/>
          </p:nvPr>
        </p:nvSpPr>
        <p:spPr/>
        <p:txBody>
          <a:bodyPr/>
          <a:lstStyle/>
          <a:p>
            <a:endParaRPr lang="en-US"/>
          </a:p>
        </p:txBody>
      </p:sp>
      <p:sp>
        <p:nvSpPr>
          <p:cNvPr id="5" name="文本框 8"/>
          <p:cNvSpPr txBox="1"/>
          <p:nvPr/>
        </p:nvSpPr>
        <p:spPr>
          <a:xfrm>
            <a:off x="739593" y="3334799"/>
            <a:ext cx="400110" cy="2589560"/>
          </a:xfrm>
          <a:prstGeom prst="rect">
            <a:avLst/>
          </a:prstGeom>
        </p:spPr>
        <p:txBody>
          <a:bodyPr vert="vert270" wrap="square" anchor="ctr">
            <a:spAutoFit/>
          </a:bodyPr>
          <a:lstStyle/>
          <a:p>
            <a:pPr algn="ctr">
              <a:defRPr sz="1100" b="0" i="0" u="none" strike="noStrike" kern="1200" spc="0" baseline="0">
                <a:solidFill>
                  <a:prstClr val="black">
                    <a:lumMod val="65000"/>
                    <a:lumOff val="35000"/>
                  </a:prstClr>
                </a:solidFill>
                <a:latin typeface="+mn-lt"/>
                <a:ea typeface="+mn-ea"/>
                <a:cs typeface="+mn-cs"/>
              </a:defRPr>
            </a:pPr>
            <a:r>
              <a:rPr lang="en-US" altLang="zh-CN" sz="1400" b="1" dirty="0">
                <a:solidFill>
                  <a:prstClr val="black">
                    <a:lumMod val="65000"/>
                    <a:lumOff val="35000"/>
                  </a:prstClr>
                </a:solidFill>
                <a:latin typeface="Calibri"/>
                <a:cs typeface="+mn-cs"/>
              </a:rPr>
              <a:t>Data Transfer Time </a:t>
            </a:r>
            <a:r>
              <a:rPr lang="en-US" altLang="zh-CN" sz="1400" b="1" dirty="0" smtClean="0">
                <a:solidFill>
                  <a:prstClr val="black">
                    <a:lumMod val="65000"/>
                    <a:lumOff val="35000"/>
                  </a:prstClr>
                </a:solidFill>
                <a:latin typeface="Calibri"/>
                <a:cs typeface="+mn-cs"/>
              </a:rPr>
              <a:t>%</a:t>
            </a:r>
            <a:endParaRPr lang="zh-CN" altLang="en-US" sz="1400" b="1" dirty="0">
              <a:solidFill>
                <a:prstClr val="black">
                  <a:lumMod val="65000"/>
                  <a:lumOff val="35000"/>
                </a:prstClr>
              </a:solidFill>
              <a:latin typeface="Calibri"/>
              <a:cs typeface="+mn-cs"/>
            </a:endParaRPr>
          </a:p>
        </p:txBody>
      </p:sp>
      <p:graphicFrame>
        <p:nvGraphicFramePr>
          <p:cNvPr id="6" name="内容占位符 9"/>
          <p:cNvGraphicFramePr>
            <a:graphicFrameLocks/>
          </p:cNvGraphicFramePr>
          <p:nvPr>
            <p:extLst>
              <p:ext uri="{D42A27DB-BD31-4B8C-83A1-F6EECF244321}">
                <p14:modId xmlns:p14="http://schemas.microsoft.com/office/powerpoint/2010/main" val="1209133140"/>
              </p:ext>
            </p:extLst>
          </p:nvPr>
        </p:nvGraphicFramePr>
        <p:xfrm>
          <a:off x="1445400" y="3311051"/>
          <a:ext cx="8779253" cy="307622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362280" y="6434656"/>
            <a:ext cx="9975276" cy="369332"/>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pPr>
            <a:r>
              <a:rPr lang="en-US" dirty="0" smtClean="0">
                <a:solidFill>
                  <a:prstClr val="black"/>
                </a:solidFill>
                <a:latin typeface="Calibri"/>
                <a:ea typeface="MS PGothic" pitchFamily="34" charset="-128"/>
                <a:cs typeface="+mn-cs"/>
              </a:rPr>
              <a:t>Data transfer overheads on CPU + Mainstream GPU, </a:t>
            </a:r>
            <a:r>
              <a:rPr lang="en-US" dirty="0">
                <a:solidFill>
                  <a:prstClr val="black"/>
                </a:solidFill>
              </a:rPr>
              <a:t>o</a:t>
            </a:r>
            <a:r>
              <a:rPr lang="en-US" altLang="zh-CN" dirty="0" smtClean="0">
                <a:solidFill>
                  <a:prstClr val="black"/>
                </a:solidFill>
              </a:rPr>
              <a:t>ne </a:t>
            </a:r>
            <a:r>
              <a:rPr lang="en-US" altLang="zh-CN" dirty="0">
                <a:solidFill>
                  <a:prstClr val="black"/>
                </a:solidFill>
              </a:rPr>
              <a:t>forward prop. and backward prop</a:t>
            </a:r>
            <a:r>
              <a:rPr lang="en-US" altLang="zh-CN" sz="2000" dirty="0" smtClean="0">
                <a:solidFill>
                  <a:prstClr val="black"/>
                </a:solidFill>
              </a:rPr>
              <a:t>.</a:t>
            </a:r>
            <a:endParaRPr lang="zh-CN" altLang="en-US" sz="2000" dirty="0">
              <a:solidFill>
                <a:prstClr val="black"/>
              </a:solidFill>
            </a:endParaRPr>
          </a:p>
        </p:txBody>
      </p:sp>
      <p:sp>
        <p:nvSpPr>
          <p:cNvPr id="8" name="TextBox 7"/>
          <p:cNvSpPr txBox="1"/>
          <p:nvPr/>
        </p:nvSpPr>
        <p:spPr>
          <a:xfrm>
            <a:off x="9326864" y="3096917"/>
            <a:ext cx="2861963" cy="646331"/>
          </a:xfrm>
          <a:prstGeom prst="rect">
            <a:avLst/>
          </a:prstGeom>
          <a:ln w="12700">
            <a:solidFill>
              <a:srgbClr val="7030A0"/>
            </a:solidFill>
          </a:ln>
        </p:spPr>
        <p:txBody>
          <a:bodyPr wrap="square" rtlCol="0" anchor="ctr" anchorCtr="0">
            <a:spAutoFit/>
          </a:bodyPr>
          <a:lstStyle/>
          <a:p>
            <a:pPr fontAlgn="auto">
              <a:lnSpc>
                <a:spcPct val="90000"/>
              </a:lnSpc>
              <a:spcBef>
                <a:spcPts val="300"/>
              </a:spcBef>
              <a:spcAft>
                <a:spcPts val="300"/>
              </a:spcAft>
              <a:buClr>
                <a:srgbClr val="FFFFFF"/>
              </a:buClr>
            </a:pPr>
            <a:r>
              <a:rPr lang="en-US" sz="2000" dirty="0" smtClean="0">
                <a:solidFill>
                  <a:srgbClr val="7030A0"/>
                </a:solidFill>
                <a:latin typeface="Calibri"/>
                <a:ea typeface="MS PGothic" pitchFamily="34" charset="-128"/>
                <a:cs typeface="+mn-cs"/>
              </a:rPr>
              <a:t>40% time is to move data,</a:t>
            </a:r>
            <a:r>
              <a:rPr lang="en-US" sz="2000" dirty="0">
                <a:solidFill>
                  <a:srgbClr val="7030A0"/>
                </a:solidFill>
              </a:rPr>
              <a:t> </a:t>
            </a:r>
            <a:r>
              <a:rPr lang="en-US" sz="2000" dirty="0" smtClean="0">
                <a:solidFill>
                  <a:srgbClr val="7030A0"/>
                </a:solidFill>
              </a:rPr>
              <a:t>for 48x48 </a:t>
            </a:r>
            <a:r>
              <a:rPr lang="en-US" sz="2000" dirty="0">
                <a:solidFill>
                  <a:srgbClr val="7030A0"/>
                </a:solidFill>
              </a:rPr>
              <a:t>RGB </a:t>
            </a:r>
            <a:r>
              <a:rPr lang="en-US" sz="2000" dirty="0" smtClean="0">
                <a:solidFill>
                  <a:srgbClr val="7030A0"/>
                </a:solidFill>
              </a:rPr>
              <a:t>images</a:t>
            </a:r>
            <a:endParaRPr lang="en-US" sz="2000" dirty="0">
              <a:solidFill>
                <a:srgbClr val="7030A0"/>
              </a:solidFill>
              <a:latin typeface="Calibri"/>
              <a:ea typeface="MS PGothic" pitchFamily="34" charset="-128"/>
              <a:cs typeface="+mn-cs"/>
            </a:endParaRPr>
          </a:p>
        </p:txBody>
      </p:sp>
      <p:cxnSp>
        <p:nvCxnSpPr>
          <p:cNvPr id="10" name="Straight Arrow Connector 9"/>
          <p:cNvCxnSpPr/>
          <p:nvPr/>
        </p:nvCxnSpPr>
        <p:spPr>
          <a:xfrm flipV="1">
            <a:off x="8847110" y="3420081"/>
            <a:ext cx="479755" cy="323166"/>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56831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a:t>transfer overheads</a:t>
            </a:r>
          </a:p>
        </p:txBody>
      </p:sp>
      <p:sp>
        <p:nvSpPr>
          <p:cNvPr id="3" name="Content Placeholder 2"/>
          <p:cNvSpPr>
            <a:spLocks noGrp="1"/>
          </p:cNvSpPr>
          <p:nvPr>
            <p:ph idx="1"/>
          </p:nvPr>
        </p:nvSpPr>
        <p:spPr>
          <a:xfrm>
            <a:off x="313248" y="1014298"/>
            <a:ext cx="11338560" cy="4663440"/>
          </a:xfrm>
        </p:spPr>
        <p:txBody>
          <a:bodyPr/>
          <a:lstStyle/>
          <a:p>
            <a:r>
              <a:rPr lang="en-US" dirty="0"/>
              <a:t>H</a:t>
            </a:r>
            <a:r>
              <a:rPr lang="en-US" dirty="0" smtClean="0"/>
              <a:t>ow </a:t>
            </a:r>
            <a:r>
              <a:rPr lang="en-US" dirty="0"/>
              <a:t>to avoid data copy through the </a:t>
            </a:r>
            <a:r>
              <a:rPr lang="en-US" b="1" i="1" dirty="0"/>
              <a:t>zero-copy</a:t>
            </a:r>
            <a:r>
              <a:rPr lang="en-US" dirty="0"/>
              <a:t> </a:t>
            </a:r>
            <a:r>
              <a:rPr lang="en-US" dirty="0" smtClean="0"/>
              <a:t>technique on APUs? </a:t>
            </a:r>
          </a:p>
          <a:p>
            <a:pPr lvl="1"/>
            <a:r>
              <a:rPr lang="en-US" dirty="0" smtClean="0"/>
              <a:t>APU: Zero-copy improves performance by 10%</a:t>
            </a:r>
          </a:p>
          <a:p>
            <a:pPr lvl="1"/>
            <a:r>
              <a:rPr lang="en-US" dirty="0" smtClean="0"/>
              <a:t>GPUs: Zero-copy degrades performance by 3.5x for AMD HD7970 and 8.7x for Mainstream GPU.</a:t>
            </a:r>
            <a:endParaRPr lang="en-US" dirty="0"/>
          </a:p>
        </p:txBody>
      </p:sp>
      <p:sp>
        <p:nvSpPr>
          <p:cNvPr id="6" name="TextBox 5"/>
          <p:cNvSpPr txBox="1"/>
          <p:nvPr/>
        </p:nvSpPr>
        <p:spPr>
          <a:xfrm>
            <a:off x="8400596" y="2269348"/>
            <a:ext cx="3788229" cy="2339102"/>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buFont typeface="Wingdings 3" pitchFamily="18" charset="2"/>
              <a:buNone/>
            </a:pPr>
            <a:r>
              <a:rPr lang="en-US" sz="2000" b="1" u="sng" dirty="0" smtClean="0">
                <a:solidFill>
                  <a:prstClr val="black"/>
                </a:solidFill>
                <a:latin typeface="Calibri"/>
                <a:ea typeface="MS PGothic" pitchFamily="34" charset="-128"/>
                <a:cs typeface="+mn-cs"/>
              </a:rPr>
              <a:t>Zero-copy technique:</a:t>
            </a:r>
          </a:p>
          <a:p>
            <a:pPr fontAlgn="auto">
              <a:lnSpc>
                <a:spcPct val="90000"/>
              </a:lnSpc>
              <a:spcBef>
                <a:spcPts val="300"/>
              </a:spcBef>
              <a:spcAft>
                <a:spcPts val="300"/>
              </a:spcAft>
            </a:pPr>
            <a:r>
              <a:rPr lang="en-US" sz="2000" u="sng" dirty="0">
                <a:solidFill>
                  <a:prstClr val="black"/>
                </a:solidFill>
                <a:latin typeface="Calibri"/>
                <a:ea typeface="MS PGothic" pitchFamily="34" charset="-128"/>
              </a:rPr>
              <a:t>APUs</a:t>
            </a:r>
            <a:r>
              <a:rPr lang="en-US" sz="2000" dirty="0">
                <a:solidFill>
                  <a:prstClr val="black"/>
                </a:solidFill>
                <a:latin typeface="Calibri"/>
                <a:ea typeface="MS PGothic" pitchFamily="34" charset="-128"/>
              </a:rPr>
              <a:t>: CPU and GPU share the same piece of memory, </a:t>
            </a:r>
            <a:r>
              <a:rPr lang="en-US" sz="2000" dirty="0" smtClean="0">
                <a:solidFill>
                  <a:prstClr val="black"/>
                </a:solidFill>
                <a:latin typeface="Calibri"/>
                <a:ea typeface="MS PGothic" pitchFamily="34" charset="-128"/>
              </a:rPr>
              <a:t>efficient</a:t>
            </a:r>
            <a:endParaRPr lang="en-US" sz="2000" u="sng" dirty="0" smtClean="0">
              <a:solidFill>
                <a:prstClr val="black"/>
              </a:solidFill>
              <a:latin typeface="Calibri"/>
              <a:ea typeface="MS PGothic" pitchFamily="34" charset="-128"/>
              <a:cs typeface="+mn-cs"/>
            </a:endParaRPr>
          </a:p>
          <a:p>
            <a:pPr fontAlgn="auto">
              <a:lnSpc>
                <a:spcPct val="90000"/>
              </a:lnSpc>
              <a:spcBef>
                <a:spcPts val="300"/>
              </a:spcBef>
              <a:spcAft>
                <a:spcPts val="300"/>
              </a:spcAft>
            </a:pPr>
            <a:endParaRPr lang="en-US" sz="2000" u="sng" dirty="0">
              <a:solidFill>
                <a:prstClr val="black"/>
              </a:solidFill>
              <a:latin typeface="Calibri"/>
              <a:ea typeface="MS PGothic" pitchFamily="34" charset="-128"/>
              <a:cs typeface="+mn-cs"/>
            </a:endParaRPr>
          </a:p>
          <a:p>
            <a:pPr fontAlgn="auto">
              <a:lnSpc>
                <a:spcPct val="90000"/>
              </a:lnSpc>
              <a:spcBef>
                <a:spcPts val="300"/>
              </a:spcBef>
              <a:spcAft>
                <a:spcPts val="300"/>
              </a:spcAft>
            </a:pPr>
            <a:r>
              <a:rPr lang="en-US" sz="2000" u="sng" dirty="0" smtClean="0">
                <a:solidFill>
                  <a:prstClr val="black"/>
                </a:solidFill>
                <a:latin typeface="Calibri"/>
                <a:ea typeface="MS PGothic" pitchFamily="34" charset="-128"/>
                <a:cs typeface="+mn-cs"/>
              </a:rPr>
              <a:t>GPUs</a:t>
            </a:r>
            <a:r>
              <a:rPr lang="en-US" sz="2000" dirty="0" smtClean="0">
                <a:solidFill>
                  <a:prstClr val="black"/>
                </a:solidFill>
                <a:latin typeface="Calibri"/>
                <a:ea typeface="MS PGothic" pitchFamily="34" charset="-128"/>
                <a:cs typeface="+mn-cs"/>
              </a:rPr>
              <a:t>: GPU accesses host memory through </a:t>
            </a:r>
            <a:r>
              <a:rPr lang="en-US" sz="2000" dirty="0" err="1" smtClean="0">
                <a:solidFill>
                  <a:prstClr val="black"/>
                </a:solidFill>
                <a:latin typeface="Calibri"/>
                <a:ea typeface="MS PGothic" pitchFamily="34" charset="-128"/>
                <a:cs typeface="+mn-cs"/>
              </a:rPr>
              <a:t>PCIe</a:t>
            </a:r>
            <a:r>
              <a:rPr lang="en-US" sz="2000" dirty="0" smtClean="0">
                <a:solidFill>
                  <a:prstClr val="black"/>
                </a:solidFill>
                <a:latin typeface="Calibri"/>
                <a:ea typeface="MS PGothic" pitchFamily="34" charset="-128"/>
                <a:cs typeface="+mn-cs"/>
              </a:rPr>
              <a:t>, slow</a:t>
            </a:r>
          </a:p>
          <a:p>
            <a:pPr fontAlgn="auto">
              <a:lnSpc>
                <a:spcPct val="90000"/>
              </a:lnSpc>
              <a:spcBef>
                <a:spcPts val="300"/>
              </a:spcBef>
              <a:spcAft>
                <a:spcPts val="300"/>
              </a:spcAft>
              <a:buClr>
                <a:srgbClr val="FFFFFF"/>
              </a:buClr>
              <a:buFont typeface="Wingdings 3" pitchFamily="18" charset="2"/>
              <a:buNone/>
            </a:pPr>
            <a:endParaRPr lang="en-US" sz="2000" dirty="0" smtClean="0">
              <a:solidFill>
                <a:prstClr val="black"/>
              </a:solidFill>
              <a:latin typeface="Calibri"/>
              <a:ea typeface="MS PGothic" pitchFamily="34" charset="-128"/>
              <a:cs typeface="+mn-cs"/>
            </a:endParaRPr>
          </a:p>
        </p:txBody>
      </p:sp>
      <p:sp>
        <p:nvSpPr>
          <p:cNvPr id="8" name="TextBox 7"/>
          <p:cNvSpPr txBox="1"/>
          <p:nvPr/>
        </p:nvSpPr>
        <p:spPr>
          <a:xfrm>
            <a:off x="8291739" y="4930151"/>
            <a:ext cx="3788229" cy="1431161"/>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buFont typeface="Wingdings 3" pitchFamily="18" charset="2"/>
              <a:buNone/>
            </a:pPr>
            <a:r>
              <a:rPr lang="en-US" sz="2000" dirty="0" smtClean="0">
                <a:solidFill>
                  <a:prstClr val="black"/>
                </a:solidFill>
                <a:latin typeface="Calibri"/>
                <a:ea typeface="MS PGothic" pitchFamily="34" charset="-128"/>
                <a:cs typeface="+mn-cs"/>
              </a:rPr>
              <a:t>Experiment design:</a:t>
            </a:r>
          </a:p>
          <a:p>
            <a:pPr fontAlgn="auto">
              <a:lnSpc>
                <a:spcPct val="90000"/>
              </a:lnSpc>
              <a:spcBef>
                <a:spcPts val="300"/>
              </a:spcBef>
              <a:spcAft>
                <a:spcPts val="300"/>
              </a:spcAft>
              <a:buClr>
                <a:srgbClr val="FFFFFF"/>
              </a:buClr>
              <a:buFont typeface="Wingdings 3" pitchFamily="18" charset="2"/>
              <a:buNone/>
            </a:pPr>
            <a:r>
              <a:rPr lang="en-US" sz="2000" dirty="0" smtClean="0">
                <a:solidFill>
                  <a:prstClr val="black"/>
                </a:solidFill>
                <a:latin typeface="Calibri"/>
                <a:ea typeface="MS PGothic" pitchFamily="34" charset="-128"/>
                <a:cs typeface="+mn-cs"/>
              </a:rPr>
              <a:t>CPU initializes 2k</a:t>
            </a:r>
            <a:r>
              <a:rPr lang="en-US" sz="2000" b="1" dirty="0" smtClean="0">
                <a:solidFill>
                  <a:prstClr val="black"/>
                </a:solidFill>
                <a:latin typeface="Calibri"/>
                <a:ea typeface="MS PGothic" pitchFamily="34" charset="-128"/>
                <a:cs typeface="+mn-cs"/>
              </a:rPr>
              <a:t>x</a:t>
            </a:r>
            <a:r>
              <a:rPr lang="en-US" sz="2000" dirty="0" smtClean="0">
                <a:solidFill>
                  <a:prstClr val="black"/>
                </a:solidFill>
                <a:latin typeface="Calibri"/>
                <a:ea typeface="MS PGothic" pitchFamily="34" charset="-128"/>
                <a:cs typeface="+mn-cs"/>
              </a:rPr>
              <a:t>2k matrixes </a:t>
            </a:r>
          </a:p>
          <a:p>
            <a:pPr fontAlgn="auto">
              <a:lnSpc>
                <a:spcPct val="90000"/>
              </a:lnSpc>
              <a:spcBef>
                <a:spcPts val="300"/>
              </a:spcBef>
              <a:spcAft>
                <a:spcPts val="300"/>
              </a:spcAft>
              <a:buClr>
                <a:srgbClr val="FFFFFF"/>
              </a:buClr>
              <a:buFont typeface="Wingdings 3" pitchFamily="18" charset="2"/>
              <a:buNone/>
            </a:pPr>
            <a:r>
              <a:rPr lang="en-US" sz="2000" dirty="0" smtClean="0">
                <a:solidFill>
                  <a:prstClr val="black"/>
                </a:solidFill>
                <a:latin typeface="Calibri"/>
                <a:ea typeface="MS PGothic" pitchFamily="34" charset="-128"/>
                <a:cs typeface="+mn-cs"/>
              </a:rPr>
              <a:t>(A, B), GPU performs C=A*B</a:t>
            </a:r>
          </a:p>
          <a:p>
            <a:pPr fontAlgn="auto">
              <a:lnSpc>
                <a:spcPct val="90000"/>
              </a:lnSpc>
              <a:spcBef>
                <a:spcPts val="300"/>
              </a:spcBef>
              <a:spcAft>
                <a:spcPts val="300"/>
              </a:spcAft>
              <a:buClr>
                <a:srgbClr val="FFFFFF"/>
              </a:buClr>
              <a:buFont typeface="Wingdings 3" pitchFamily="18" charset="2"/>
              <a:buNone/>
            </a:pPr>
            <a:endParaRPr lang="en-US" sz="2000" dirty="0">
              <a:solidFill>
                <a:prstClr val="black"/>
              </a:solidFill>
              <a:latin typeface="Calibri"/>
              <a:ea typeface="MS PGothic" pitchFamily="34" charset="-128"/>
              <a:cs typeface="+mn-cs"/>
            </a:endParaRPr>
          </a:p>
        </p:txBody>
      </p:sp>
      <p:sp>
        <p:nvSpPr>
          <p:cNvPr id="9" name="TextBox 8"/>
          <p:cNvSpPr txBox="1"/>
          <p:nvPr/>
        </p:nvSpPr>
        <p:spPr>
          <a:xfrm>
            <a:off x="1362280" y="6434655"/>
            <a:ext cx="9975276" cy="369332"/>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pPr>
            <a:r>
              <a:rPr lang="en-US" dirty="0" smtClean="0">
                <a:solidFill>
                  <a:prstClr val="black"/>
                </a:solidFill>
                <a:latin typeface="Calibri"/>
                <a:ea typeface="MS PGothic" pitchFamily="34" charset="-128"/>
                <a:cs typeface="+mn-cs"/>
              </a:rPr>
              <a:t>Matrix multiplication performance comparison among copy and zero-copy</a:t>
            </a:r>
            <a:endParaRPr lang="zh-CN" altLang="en-US" sz="2000" dirty="0">
              <a:solidFill>
                <a:prstClr val="black"/>
              </a:solidFill>
            </a:endParaRPr>
          </a:p>
        </p:txBody>
      </p:sp>
      <p:graphicFrame>
        <p:nvGraphicFramePr>
          <p:cNvPr id="10" name="Chart 9"/>
          <p:cNvGraphicFramePr>
            <a:graphicFrameLocks/>
          </p:cNvGraphicFramePr>
          <p:nvPr>
            <p:extLst>
              <p:ext uri="{D42A27DB-BD31-4B8C-83A1-F6EECF244321}">
                <p14:modId xmlns:p14="http://schemas.microsoft.com/office/powerpoint/2010/main" val="2859398308"/>
              </p:ext>
            </p:extLst>
          </p:nvPr>
        </p:nvGraphicFramePr>
        <p:xfrm>
          <a:off x="305626" y="2148842"/>
          <a:ext cx="7283895" cy="42124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3757103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arallelogram 275"/>
          <p:cNvSpPr/>
          <p:nvPr/>
        </p:nvSpPr>
        <p:spPr>
          <a:xfrm flipH="1">
            <a:off x="2155825" y="4563647"/>
            <a:ext cx="11464926" cy="923925"/>
          </a:xfrm>
          <a:prstGeom prst="parallelogram">
            <a:avLst>
              <a:gd name="adj" fmla="val 99186"/>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277" name="Parallelogram 276"/>
          <p:cNvSpPr/>
          <p:nvPr/>
        </p:nvSpPr>
        <p:spPr>
          <a:xfrm flipH="1">
            <a:off x="-1160461" y="4563647"/>
            <a:ext cx="4722812" cy="923925"/>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278" name="Parallelogram 277"/>
          <p:cNvSpPr/>
          <p:nvPr/>
        </p:nvSpPr>
        <p:spPr>
          <a:xfrm flipH="1">
            <a:off x="2155825" y="3555582"/>
            <a:ext cx="11464926" cy="922338"/>
          </a:xfrm>
          <a:prstGeom prst="parallelogram">
            <a:avLst>
              <a:gd name="adj" fmla="val 99186"/>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279" name="Parallelogram 278"/>
          <p:cNvSpPr/>
          <p:nvPr/>
        </p:nvSpPr>
        <p:spPr>
          <a:xfrm flipH="1">
            <a:off x="-1160461" y="3555582"/>
            <a:ext cx="4722812" cy="922338"/>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280" name="Parallelogram 279"/>
          <p:cNvSpPr/>
          <p:nvPr/>
        </p:nvSpPr>
        <p:spPr>
          <a:xfrm flipH="1">
            <a:off x="2155825" y="1537870"/>
            <a:ext cx="11464926" cy="923925"/>
          </a:xfrm>
          <a:prstGeom prst="parallelogram">
            <a:avLst>
              <a:gd name="adj" fmla="val 99186"/>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281" name="Parallelogram 280"/>
          <p:cNvSpPr/>
          <p:nvPr/>
        </p:nvSpPr>
        <p:spPr>
          <a:xfrm flipH="1">
            <a:off x="-1160461" y="1537870"/>
            <a:ext cx="4722812" cy="9239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283" name="Parallelogram 282"/>
          <p:cNvSpPr/>
          <p:nvPr/>
        </p:nvSpPr>
        <p:spPr>
          <a:xfrm flipH="1">
            <a:off x="2155825" y="2545934"/>
            <a:ext cx="11464926" cy="923925"/>
          </a:xfrm>
          <a:prstGeom prst="parallelogram">
            <a:avLst>
              <a:gd name="adj" fmla="val 99186"/>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sp>
        <p:nvSpPr>
          <p:cNvPr id="284" name="Parallelogram 283"/>
          <p:cNvSpPr/>
          <p:nvPr/>
        </p:nvSpPr>
        <p:spPr>
          <a:xfrm flipH="1">
            <a:off x="-1160461" y="2545934"/>
            <a:ext cx="4722812" cy="923925"/>
          </a:xfrm>
          <a:prstGeom prst="parallelogram">
            <a:avLst>
              <a:gd name="adj" fmla="val 9918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2800" dirty="0">
              <a:solidFill>
                <a:schemeClr val="bg1"/>
              </a:solidFill>
              <a:latin typeface="+mj-lt"/>
            </a:endParaRPr>
          </a:p>
        </p:txBody>
      </p:sp>
      <p:graphicFrame>
        <p:nvGraphicFramePr>
          <p:cNvPr id="29708" name="Object 36" hidden="1"/>
          <p:cNvGraphicFramePr>
            <a:graphicFrameLocks noChangeAspect="1"/>
          </p:cNvGraphicFramePr>
          <p:nvPr>
            <p:custDataLst>
              <p:tags r:id="rId2"/>
            </p:custDataLst>
          </p:nvPr>
        </p:nvGraphicFramePr>
        <p:xfrm>
          <a:off x="1589" y="1590"/>
          <a:ext cx="3175" cy="1587"/>
        </p:xfrm>
        <a:graphic>
          <a:graphicData uri="http://schemas.openxmlformats.org/presentationml/2006/ole">
            <mc:AlternateContent xmlns:mc="http://schemas.openxmlformats.org/markup-compatibility/2006">
              <mc:Choice xmlns:v="urn:schemas-microsoft-com:vml" Requires="v">
                <p:oleObj spid="_x0000_s4166"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 y="1590"/>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306388" y="277813"/>
            <a:ext cx="10423525" cy="474662"/>
          </a:xfrm>
        </p:spPr>
        <p:txBody>
          <a:bodyPr/>
          <a:lstStyle/>
          <a:p>
            <a:pPr>
              <a:defRPr/>
            </a:pPr>
            <a:r>
              <a:rPr lang="en-US" dirty="0" smtClean="0"/>
              <a:t>Conclusions-APU </a:t>
            </a:r>
            <a:r>
              <a:rPr lang="en-US" dirty="0"/>
              <a:t>server advantages</a:t>
            </a:r>
            <a:endParaRPr dirty="0"/>
          </a:p>
        </p:txBody>
      </p:sp>
      <p:sp>
        <p:nvSpPr>
          <p:cNvPr id="4" name="Text Placeholder 3"/>
          <p:cNvSpPr>
            <a:spLocks noGrp="1"/>
          </p:cNvSpPr>
          <p:nvPr>
            <p:ph type="body" sz="quarter" idx="10"/>
          </p:nvPr>
        </p:nvSpPr>
        <p:spPr>
          <a:xfrm>
            <a:off x="312738" y="840611"/>
            <a:ext cx="10425112" cy="285750"/>
          </a:xfrm>
        </p:spPr>
        <p:txBody>
          <a:bodyPr/>
          <a:lstStyle/>
          <a:p>
            <a:pPr>
              <a:defRPr/>
            </a:pPr>
            <a:r>
              <a:rPr lang="en-US" dirty="0" smtClean="0"/>
              <a:t>B</a:t>
            </a:r>
            <a:r>
              <a:rPr dirty="0" smtClean="0"/>
              <a:t>ased on </a:t>
            </a:r>
            <a:r>
              <a:rPr dirty="0" err="1" smtClean="0"/>
              <a:t>autoencoder</a:t>
            </a:r>
            <a:r>
              <a:rPr dirty="0" smtClean="0"/>
              <a:t> results</a:t>
            </a:r>
            <a:endParaRPr dirty="0"/>
          </a:p>
        </p:txBody>
      </p:sp>
      <p:sp>
        <p:nvSpPr>
          <p:cNvPr id="199" name="Rectangle 42"/>
          <p:cNvSpPr>
            <a:spLocks noChangeArrowheads="1"/>
          </p:cNvSpPr>
          <p:nvPr/>
        </p:nvSpPr>
        <p:spPr bwMode="auto">
          <a:xfrm>
            <a:off x="384175" y="2840383"/>
            <a:ext cx="2377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r" fontAlgn="auto">
              <a:spcBef>
                <a:spcPts val="0"/>
              </a:spcBef>
              <a:spcAft>
                <a:spcPts val="0"/>
              </a:spcAft>
              <a:defRPr/>
            </a:pPr>
            <a:r>
              <a:rPr lang="en-US" sz="2000" b="1" kern="0" dirty="0" smtClean="0">
                <a:solidFill>
                  <a:schemeClr val="bg1"/>
                </a:solidFill>
                <a:latin typeface="+mj-lt"/>
                <a:cs typeface="+mn-cs"/>
              </a:rPr>
              <a:t>AMD APU Server</a:t>
            </a:r>
            <a:endParaRPr lang="en-US" sz="2000" b="1" kern="0" dirty="0">
              <a:solidFill>
                <a:schemeClr val="bg1"/>
              </a:solidFill>
              <a:latin typeface="+mj-lt"/>
              <a:cs typeface="+mn-cs"/>
            </a:endParaRPr>
          </a:p>
        </p:txBody>
      </p:sp>
      <p:sp>
        <p:nvSpPr>
          <p:cNvPr id="200" name="Content Placeholder 27"/>
          <p:cNvSpPr txBox="1">
            <a:spLocks/>
          </p:cNvSpPr>
          <p:nvPr/>
        </p:nvSpPr>
        <p:spPr>
          <a:xfrm>
            <a:off x="3702051" y="2552284"/>
            <a:ext cx="8435975" cy="893763"/>
          </a:xfrm>
          <a:prstGeom prst="rect">
            <a:avLst/>
          </a:prstGeom>
        </p:spPr>
        <p:txBody>
          <a:bodyPr anchor="ctr"/>
          <a:lstStyle>
            <a:lvl1pPr marL="228600" indent="-228600" algn="l" defTabSz="914400" rtl="0" eaLnBrk="1" latinLnBrk="0" hangingPunct="1">
              <a:spcBef>
                <a:spcPts val="1200"/>
              </a:spcBef>
              <a:spcAft>
                <a:spcPts val="400"/>
              </a:spcAft>
              <a:buClr>
                <a:schemeClr val="bg1">
                  <a:lumMod val="50000"/>
                  <a:lumOff val="50000"/>
                </a:schemeClr>
              </a:buClr>
              <a:buFont typeface="Wingdings 3" pitchFamily="18" charset="2"/>
              <a:buChar char="}"/>
              <a:defRPr lang="en-US" sz="2000" kern="1200">
                <a:solidFill>
                  <a:schemeClr val="bg1">
                    <a:lumMod val="75000"/>
                    <a:lumOff val="25000"/>
                  </a:schemeClr>
                </a:solidFill>
                <a:latin typeface="Arial" charset="0"/>
                <a:ea typeface="MS PGothic" pitchFamily="34" charset="-128"/>
                <a:cs typeface="+mn-cs"/>
              </a:defRPr>
            </a:lvl1pPr>
            <a:lvl2pPr marL="457200" indent="-227013" algn="l" defTabSz="914400" rtl="0" eaLnBrk="1" latinLnBrk="0" hangingPunct="1">
              <a:spcBef>
                <a:spcPts val="400"/>
              </a:spcBef>
              <a:spcAft>
                <a:spcPts val="400"/>
              </a:spcAft>
              <a:buClr>
                <a:schemeClr val="bg1">
                  <a:lumMod val="50000"/>
                  <a:lumOff val="50000"/>
                </a:schemeClr>
              </a:buClr>
              <a:buFont typeface="Wingdings 3" pitchFamily="18" charset="2"/>
              <a:buChar char="}"/>
              <a:defRPr sz="1600" kern="1200">
                <a:solidFill>
                  <a:schemeClr val="bg1">
                    <a:lumMod val="75000"/>
                    <a:lumOff val="25000"/>
                  </a:schemeClr>
                </a:solidFill>
                <a:latin typeface="+mn-lt"/>
                <a:ea typeface="+mn-ea"/>
                <a:cs typeface="+mn-cs"/>
              </a:defRPr>
            </a:lvl2pPr>
            <a:lvl3pPr marL="685800" indent="-220663" algn="l" defTabSz="914400" rtl="0" eaLnBrk="1" latinLnBrk="0" hangingPunct="1">
              <a:spcBef>
                <a:spcPts val="400"/>
              </a:spcBef>
              <a:spcAft>
                <a:spcPts val="400"/>
              </a:spcAft>
              <a:buClr>
                <a:schemeClr val="bg1">
                  <a:lumMod val="50000"/>
                  <a:lumOff val="50000"/>
                </a:schemeClr>
              </a:buClr>
              <a:buFont typeface="Wingdings 3" pitchFamily="18" charset="2"/>
              <a:buChar char="}"/>
              <a:defRPr sz="1400" kern="1200">
                <a:solidFill>
                  <a:schemeClr val="bg1">
                    <a:lumMod val="75000"/>
                    <a:lumOff val="25000"/>
                  </a:schemeClr>
                </a:solidFill>
                <a:latin typeface="+mn-lt"/>
                <a:ea typeface="+mn-ea"/>
                <a:cs typeface="+mn-cs"/>
              </a:defRPr>
            </a:lvl3pPr>
            <a:lvl4pPr marL="917575" indent="-228600" algn="l" defTabSz="914400" rtl="0" eaLnBrk="1" latinLnBrk="0" hangingPunct="1">
              <a:spcBef>
                <a:spcPts val="400"/>
              </a:spcBef>
              <a:spcAft>
                <a:spcPts val="400"/>
              </a:spcAft>
              <a:buClr>
                <a:schemeClr val="bg1">
                  <a:lumMod val="50000"/>
                  <a:lumOff val="50000"/>
                </a:schemeClr>
              </a:buClr>
              <a:buFont typeface="Wingdings 3" pitchFamily="18" charset="2"/>
              <a:buChar char="}"/>
              <a:defRPr sz="1200" kern="1200">
                <a:solidFill>
                  <a:schemeClr val="bg1">
                    <a:lumMod val="75000"/>
                    <a:lumOff val="25000"/>
                  </a:schemeClr>
                </a:solidFill>
                <a:latin typeface="+mn-lt"/>
                <a:ea typeface="+mn-ea"/>
                <a:cs typeface="+mn-cs"/>
              </a:defRPr>
            </a:lvl4pPr>
            <a:lvl5pPr marL="1143000" indent="-228600" algn="l" defTabSz="914400" rtl="0" eaLnBrk="1" latinLnBrk="0" hangingPunct="1">
              <a:spcBef>
                <a:spcPts val="400"/>
              </a:spcBef>
              <a:spcAft>
                <a:spcPts val="400"/>
              </a:spcAft>
              <a:buClr>
                <a:schemeClr val="bg1">
                  <a:lumMod val="50000"/>
                  <a:lumOff val="50000"/>
                </a:schemeClr>
              </a:buClr>
              <a:buFont typeface="Wingdings 3" pitchFamily="18" charset="2"/>
              <a:buChar char="}"/>
              <a:tabLst/>
              <a:defRPr sz="1000" kern="1200">
                <a:solidFill>
                  <a:schemeClr val="bg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tx1">
                    <a:lumMod val="95000"/>
                    <a:lumOff val="5000"/>
                  </a:schemeClr>
                </a:solidFill>
                <a:latin typeface="+mn-lt"/>
              </a:rPr>
              <a:t>2.4</a:t>
            </a:r>
            <a:r>
              <a:rPr lang="en-US" dirty="0"/>
              <a:t> </a:t>
            </a:r>
            <a:r>
              <a:rPr lang="en-US" b="1" dirty="0">
                <a:solidFill>
                  <a:schemeClr val="tx1">
                    <a:lumMod val="95000"/>
                    <a:lumOff val="5000"/>
                  </a:schemeClr>
                </a:solidFill>
                <a:latin typeface="+mn-lt"/>
              </a:rPr>
              <a:t>APUs</a:t>
            </a:r>
            <a:r>
              <a:rPr lang="en-US" dirty="0"/>
              <a:t> </a:t>
            </a:r>
            <a:r>
              <a:rPr lang="en-US" b="1" dirty="0">
                <a:solidFill>
                  <a:schemeClr val="tx1">
                    <a:lumMod val="95000"/>
                    <a:lumOff val="5000"/>
                  </a:schemeClr>
                </a:solidFill>
                <a:latin typeface="+mn-lt"/>
              </a:rPr>
              <a:t>can</a:t>
            </a:r>
            <a:r>
              <a:rPr lang="en-US" dirty="0"/>
              <a:t> </a:t>
            </a:r>
            <a:r>
              <a:rPr lang="en-US" b="1" dirty="0">
                <a:solidFill>
                  <a:schemeClr val="tx1">
                    <a:lumMod val="95000"/>
                    <a:lumOff val="5000"/>
                  </a:schemeClr>
                </a:solidFill>
                <a:latin typeface="+mn-lt"/>
              </a:rPr>
              <a:t>achieve</a:t>
            </a:r>
            <a:r>
              <a:rPr lang="en-US" dirty="0"/>
              <a:t> </a:t>
            </a:r>
            <a:r>
              <a:rPr lang="en-US" b="1" dirty="0">
                <a:solidFill>
                  <a:schemeClr val="tx1">
                    <a:lumMod val="95000"/>
                    <a:lumOff val="5000"/>
                  </a:schemeClr>
                </a:solidFill>
                <a:latin typeface="+mn-lt"/>
              </a:rPr>
              <a:t>similar</a:t>
            </a:r>
            <a:r>
              <a:rPr lang="en-US" dirty="0"/>
              <a:t> </a:t>
            </a:r>
            <a:r>
              <a:rPr lang="en-US" b="1" dirty="0" smtClean="0">
                <a:solidFill>
                  <a:schemeClr val="tx1">
                    <a:lumMod val="95000"/>
                    <a:lumOff val="5000"/>
                  </a:schemeClr>
                </a:solidFill>
                <a:latin typeface="+mn-lt"/>
              </a:rPr>
              <a:t>performance with</a:t>
            </a:r>
            <a:r>
              <a:rPr lang="en-US" dirty="0" smtClean="0"/>
              <a:t> </a:t>
            </a:r>
            <a:r>
              <a:rPr lang="en-US" b="1" dirty="0" smtClean="0">
                <a:solidFill>
                  <a:schemeClr val="tx1">
                    <a:lumMod val="95000"/>
                    <a:lumOff val="5000"/>
                  </a:schemeClr>
                </a:solidFill>
              </a:rPr>
              <a:t>~</a:t>
            </a:r>
            <a:r>
              <a:rPr lang="en-US" b="1" dirty="0" smtClean="0">
                <a:solidFill>
                  <a:schemeClr val="tx1">
                    <a:lumMod val="95000"/>
                    <a:lumOff val="5000"/>
                  </a:schemeClr>
                </a:solidFill>
                <a:latin typeface="+mn-lt"/>
              </a:rPr>
              <a:t>2.5x</a:t>
            </a:r>
            <a:r>
              <a:rPr lang="en-US" dirty="0" smtClean="0"/>
              <a:t> </a:t>
            </a:r>
            <a:r>
              <a:rPr lang="en-US" b="1" dirty="0">
                <a:solidFill>
                  <a:schemeClr val="tx1">
                    <a:lumMod val="95000"/>
                    <a:lumOff val="5000"/>
                  </a:schemeClr>
                </a:solidFill>
                <a:latin typeface="+mn-lt"/>
              </a:rPr>
              <a:t>less</a:t>
            </a:r>
            <a:r>
              <a:rPr lang="en-US" dirty="0"/>
              <a:t> </a:t>
            </a:r>
            <a:r>
              <a:rPr lang="en-US" b="1" dirty="0">
                <a:solidFill>
                  <a:schemeClr val="tx1">
                    <a:lumMod val="95000"/>
                    <a:lumOff val="5000"/>
                  </a:schemeClr>
                </a:solidFill>
                <a:latin typeface="+mn-lt"/>
              </a:rPr>
              <a:t>power</a:t>
            </a:r>
          </a:p>
          <a:p>
            <a:r>
              <a:rPr lang="en-US" b="1" dirty="0">
                <a:solidFill>
                  <a:schemeClr val="tx1">
                    <a:lumMod val="95000"/>
                    <a:lumOff val="5000"/>
                  </a:schemeClr>
                </a:solidFill>
                <a:latin typeface="+mn-lt"/>
              </a:rPr>
              <a:t>2.5x</a:t>
            </a:r>
            <a:r>
              <a:rPr lang="en-US" dirty="0" smtClean="0"/>
              <a:t> </a:t>
            </a:r>
            <a:r>
              <a:rPr lang="en-US" b="1" dirty="0">
                <a:solidFill>
                  <a:schemeClr val="tx1">
                    <a:lumMod val="95000"/>
                    <a:lumOff val="5000"/>
                  </a:schemeClr>
                </a:solidFill>
                <a:latin typeface="+mn-lt"/>
              </a:rPr>
              <a:t>higher</a:t>
            </a:r>
            <a:r>
              <a:rPr lang="en-US" dirty="0"/>
              <a:t> </a:t>
            </a:r>
            <a:r>
              <a:rPr lang="en-US" b="1" dirty="0">
                <a:solidFill>
                  <a:schemeClr val="tx1">
                    <a:lumMod val="95000"/>
                    <a:lumOff val="5000"/>
                  </a:schemeClr>
                </a:solidFill>
                <a:latin typeface="+mn-lt"/>
              </a:rPr>
              <a:t>performance</a:t>
            </a:r>
            <a:r>
              <a:rPr lang="en-US" dirty="0"/>
              <a:t> </a:t>
            </a:r>
            <a:r>
              <a:rPr lang="en-US" b="1" dirty="0">
                <a:solidFill>
                  <a:schemeClr val="tx1">
                    <a:lumMod val="95000"/>
                    <a:lumOff val="5000"/>
                  </a:schemeClr>
                </a:solidFill>
                <a:latin typeface="+mn-lt"/>
              </a:rPr>
              <a:t>given</a:t>
            </a:r>
            <a:r>
              <a:rPr lang="en-US" dirty="0"/>
              <a:t> </a:t>
            </a:r>
            <a:r>
              <a:rPr lang="en-US" b="1" dirty="0">
                <a:solidFill>
                  <a:schemeClr val="tx1">
                    <a:lumMod val="95000"/>
                    <a:lumOff val="5000"/>
                  </a:schemeClr>
                </a:solidFill>
                <a:latin typeface="+mn-lt"/>
              </a:rPr>
              <a:t>the</a:t>
            </a:r>
            <a:r>
              <a:rPr lang="en-US" dirty="0"/>
              <a:t> </a:t>
            </a:r>
            <a:r>
              <a:rPr lang="en-US" b="1" dirty="0">
                <a:solidFill>
                  <a:schemeClr val="tx1">
                    <a:lumMod val="95000"/>
                    <a:lumOff val="5000"/>
                  </a:schemeClr>
                </a:solidFill>
                <a:latin typeface="+mn-lt"/>
              </a:rPr>
              <a:t>same</a:t>
            </a:r>
            <a:r>
              <a:rPr lang="en-US" dirty="0" smtClean="0"/>
              <a:t> </a:t>
            </a:r>
            <a:r>
              <a:rPr lang="en-US" b="1" dirty="0">
                <a:solidFill>
                  <a:schemeClr val="tx1">
                    <a:lumMod val="95000"/>
                    <a:lumOff val="5000"/>
                  </a:schemeClr>
                </a:solidFill>
                <a:latin typeface="+mn-lt"/>
              </a:rPr>
              <a:t>power</a:t>
            </a:r>
            <a:r>
              <a:rPr lang="en-US" dirty="0" smtClean="0"/>
              <a:t> </a:t>
            </a:r>
            <a:r>
              <a:rPr lang="en-US" b="1" dirty="0">
                <a:solidFill>
                  <a:schemeClr val="tx1">
                    <a:lumMod val="95000"/>
                    <a:lumOff val="5000"/>
                  </a:schemeClr>
                </a:solidFill>
                <a:latin typeface="+mn-lt"/>
              </a:rPr>
              <a:t>budget</a:t>
            </a:r>
          </a:p>
        </p:txBody>
      </p:sp>
      <p:sp>
        <p:nvSpPr>
          <p:cNvPr id="209" name="Rectangle 42"/>
          <p:cNvSpPr>
            <a:spLocks noChangeArrowheads="1"/>
          </p:cNvSpPr>
          <p:nvPr/>
        </p:nvSpPr>
        <p:spPr bwMode="auto">
          <a:xfrm>
            <a:off x="384175" y="5619750"/>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r" fontAlgn="auto">
              <a:spcBef>
                <a:spcPts val="0"/>
              </a:spcBef>
              <a:spcAft>
                <a:spcPts val="0"/>
              </a:spcAft>
              <a:defRPr/>
            </a:pPr>
            <a:r>
              <a:rPr lang="en-US" b="1" kern="0" dirty="0">
                <a:solidFill>
                  <a:schemeClr val="bg1"/>
                </a:solidFill>
                <a:latin typeface="+mj-lt"/>
                <a:cs typeface="+mn-cs"/>
              </a:rPr>
              <a:t>HEADER</a:t>
            </a:r>
          </a:p>
        </p:txBody>
      </p:sp>
      <p:sp>
        <p:nvSpPr>
          <p:cNvPr id="219" name="Rectangle 42"/>
          <p:cNvSpPr>
            <a:spLocks noChangeArrowheads="1"/>
          </p:cNvSpPr>
          <p:nvPr/>
        </p:nvSpPr>
        <p:spPr bwMode="auto">
          <a:xfrm>
            <a:off x="-339343" y="3850035"/>
            <a:ext cx="32758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r" fontAlgn="auto">
              <a:spcBef>
                <a:spcPts val="0"/>
              </a:spcBef>
              <a:spcAft>
                <a:spcPts val="0"/>
              </a:spcAft>
              <a:defRPr/>
            </a:pPr>
            <a:r>
              <a:rPr lang="en-US" sz="2000" b="1" kern="0" dirty="0" smtClean="0">
                <a:solidFill>
                  <a:schemeClr val="bg1"/>
                </a:solidFill>
                <a:latin typeface="+mj-lt"/>
                <a:cs typeface="+mn-cs"/>
              </a:rPr>
              <a:t>TCO (Total cost ownership)</a:t>
            </a:r>
            <a:endParaRPr lang="en-US" sz="2000" b="1" kern="0" dirty="0">
              <a:solidFill>
                <a:schemeClr val="bg1"/>
              </a:solidFill>
              <a:latin typeface="+mj-lt"/>
              <a:cs typeface="+mn-cs"/>
            </a:endParaRPr>
          </a:p>
        </p:txBody>
      </p:sp>
      <p:sp>
        <p:nvSpPr>
          <p:cNvPr id="220" name="Content Placeholder 27"/>
          <p:cNvSpPr txBox="1">
            <a:spLocks/>
          </p:cNvSpPr>
          <p:nvPr/>
        </p:nvSpPr>
        <p:spPr>
          <a:xfrm>
            <a:off x="3702050" y="3563520"/>
            <a:ext cx="7880350" cy="893762"/>
          </a:xfrm>
          <a:prstGeom prst="rect">
            <a:avLst/>
          </a:prstGeom>
        </p:spPr>
        <p:txBody>
          <a:bodyPr anchor="ctr"/>
          <a:lstStyle>
            <a:lvl1pPr marL="228600" indent="-228600" algn="l" defTabSz="914400" rtl="0" eaLnBrk="1" latinLnBrk="0" hangingPunct="1">
              <a:spcBef>
                <a:spcPts val="1200"/>
              </a:spcBef>
              <a:spcAft>
                <a:spcPts val="400"/>
              </a:spcAft>
              <a:buClr>
                <a:schemeClr val="bg1">
                  <a:lumMod val="50000"/>
                  <a:lumOff val="50000"/>
                </a:schemeClr>
              </a:buClr>
              <a:buFont typeface="Wingdings 3" pitchFamily="18" charset="2"/>
              <a:buChar char="}"/>
              <a:defRPr lang="en-US" sz="2000" kern="1200">
                <a:solidFill>
                  <a:schemeClr val="bg1">
                    <a:lumMod val="75000"/>
                    <a:lumOff val="25000"/>
                  </a:schemeClr>
                </a:solidFill>
                <a:latin typeface="Arial" charset="0"/>
                <a:ea typeface="MS PGothic" pitchFamily="34" charset="-128"/>
                <a:cs typeface="+mn-cs"/>
              </a:defRPr>
            </a:lvl1pPr>
            <a:lvl2pPr marL="457200" indent="-227013" algn="l" defTabSz="914400" rtl="0" eaLnBrk="1" latinLnBrk="0" hangingPunct="1">
              <a:spcBef>
                <a:spcPts val="400"/>
              </a:spcBef>
              <a:spcAft>
                <a:spcPts val="400"/>
              </a:spcAft>
              <a:buClr>
                <a:schemeClr val="bg1">
                  <a:lumMod val="50000"/>
                  <a:lumOff val="50000"/>
                </a:schemeClr>
              </a:buClr>
              <a:buFont typeface="Wingdings 3" pitchFamily="18" charset="2"/>
              <a:buChar char="}"/>
              <a:defRPr sz="1600" kern="1200">
                <a:solidFill>
                  <a:schemeClr val="bg1">
                    <a:lumMod val="75000"/>
                    <a:lumOff val="25000"/>
                  </a:schemeClr>
                </a:solidFill>
                <a:latin typeface="+mn-lt"/>
                <a:ea typeface="+mn-ea"/>
                <a:cs typeface="+mn-cs"/>
              </a:defRPr>
            </a:lvl2pPr>
            <a:lvl3pPr marL="685800" indent="-220663" algn="l" defTabSz="914400" rtl="0" eaLnBrk="1" latinLnBrk="0" hangingPunct="1">
              <a:spcBef>
                <a:spcPts val="400"/>
              </a:spcBef>
              <a:spcAft>
                <a:spcPts val="400"/>
              </a:spcAft>
              <a:buClr>
                <a:schemeClr val="bg1">
                  <a:lumMod val="50000"/>
                  <a:lumOff val="50000"/>
                </a:schemeClr>
              </a:buClr>
              <a:buFont typeface="Wingdings 3" pitchFamily="18" charset="2"/>
              <a:buChar char="}"/>
              <a:defRPr sz="1400" kern="1200">
                <a:solidFill>
                  <a:schemeClr val="bg1">
                    <a:lumMod val="75000"/>
                    <a:lumOff val="25000"/>
                  </a:schemeClr>
                </a:solidFill>
                <a:latin typeface="+mn-lt"/>
                <a:ea typeface="+mn-ea"/>
                <a:cs typeface="+mn-cs"/>
              </a:defRPr>
            </a:lvl3pPr>
            <a:lvl4pPr marL="917575" indent="-228600" algn="l" defTabSz="914400" rtl="0" eaLnBrk="1" latinLnBrk="0" hangingPunct="1">
              <a:spcBef>
                <a:spcPts val="400"/>
              </a:spcBef>
              <a:spcAft>
                <a:spcPts val="400"/>
              </a:spcAft>
              <a:buClr>
                <a:schemeClr val="bg1">
                  <a:lumMod val="50000"/>
                  <a:lumOff val="50000"/>
                </a:schemeClr>
              </a:buClr>
              <a:buFont typeface="Wingdings 3" pitchFamily="18" charset="2"/>
              <a:buChar char="}"/>
              <a:defRPr sz="1200" kern="1200">
                <a:solidFill>
                  <a:schemeClr val="bg1">
                    <a:lumMod val="75000"/>
                    <a:lumOff val="25000"/>
                  </a:schemeClr>
                </a:solidFill>
                <a:latin typeface="+mn-lt"/>
                <a:ea typeface="+mn-ea"/>
                <a:cs typeface="+mn-cs"/>
              </a:defRPr>
            </a:lvl4pPr>
            <a:lvl5pPr marL="1143000" indent="-228600" algn="l" defTabSz="914400" rtl="0" eaLnBrk="1" latinLnBrk="0" hangingPunct="1">
              <a:spcBef>
                <a:spcPts val="400"/>
              </a:spcBef>
              <a:spcAft>
                <a:spcPts val="400"/>
              </a:spcAft>
              <a:buClr>
                <a:schemeClr val="bg1">
                  <a:lumMod val="50000"/>
                  <a:lumOff val="50000"/>
                </a:schemeClr>
              </a:buClr>
              <a:buFont typeface="Wingdings 3" pitchFamily="18" charset="2"/>
              <a:buChar char="}"/>
              <a:tabLst/>
              <a:defRPr sz="1000" kern="1200">
                <a:solidFill>
                  <a:schemeClr val="bg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tx1">
                    <a:lumMod val="95000"/>
                    <a:lumOff val="5000"/>
                  </a:schemeClr>
                </a:solidFill>
                <a:latin typeface="+mn-lt"/>
              </a:rPr>
              <a:t>APU server </a:t>
            </a:r>
            <a:r>
              <a:rPr lang="en-US" b="1" dirty="0" smtClean="0">
                <a:solidFill>
                  <a:schemeClr val="tx1">
                    <a:lumMod val="95000"/>
                    <a:lumOff val="5000"/>
                  </a:schemeClr>
                </a:solidFill>
                <a:latin typeface="+mn-lt"/>
              </a:rPr>
              <a:t>achieves </a:t>
            </a:r>
            <a:r>
              <a:rPr lang="en-US" b="1" dirty="0">
                <a:solidFill>
                  <a:schemeClr val="tx1">
                    <a:lumMod val="95000"/>
                    <a:lumOff val="5000"/>
                  </a:schemeClr>
                </a:solidFill>
                <a:latin typeface="+mn-lt"/>
              </a:rPr>
              <a:t>the same performance with </a:t>
            </a:r>
            <a:r>
              <a:rPr lang="en-US" b="1" dirty="0" smtClean="0">
                <a:solidFill>
                  <a:schemeClr val="tx1">
                    <a:lumMod val="95000"/>
                    <a:lumOff val="5000"/>
                  </a:schemeClr>
                </a:solidFill>
                <a:latin typeface="+mn-lt"/>
              </a:rPr>
              <a:t> ~1.8x </a:t>
            </a:r>
            <a:r>
              <a:rPr lang="en-US" b="1" dirty="0">
                <a:solidFill>
                  <a:schemeClr val="tx1">
                    <a:lumMod val="95000"/>
                    <a:lumOff val="5000"/>
                  </a:schemeClr>
                </a:solidFill>
                <a:latin typeface="+mn-lt"/>
              </a:rPr>
              <a:t>less dollars</a:t>
            </a:r>
          </a:p>
        </p:txBody>
      </p:sp>
      <p:sp>
        <p:nvSpPr>
          <p:cNvPr id="252" name="Rectangle 42"/>
          <p:cNvSpPr>
            <a:spLocks noChangeArrowheads="1"/>
          </p:cNvSpPr>
          <p:nvPr/>
        </p:nvSpPr>
        <p:spPr bwMode="auto">
          <a:xfrm>
            <a:off x="-255969" y="4822377"/>
            <a:ext cx="3192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r" fontAlgn="auto">
              <a:spcBef>
                <a:spcPts val="0"/>
              </a:spcBef>
              <a:spcAft>
                <a:spcPts val="0"/>
              </a:spcAft>
              <a:defRPr/>
            </a:pPr>
            <a:r>
              <a:rPr lang="en-US" sz="2000" b="1" kern="0" dirty="0" smtClean="0">
                <a:solidFill>
                  <a:schemeClr val="bg1"/>
                </a:solidFill>
                <a:latin typeface="+mj-lt"/>
                <a:cs typeface="+mn-cs"/>
              </a:rPr>
              <a:t>Architectural Advantages</a:t>
            </a:r>
            <a:endParaRPr lang="en-US" sz="2000" b="1" kern="0" dirty="0">
              <a:solidFill>
                <a:schemeClr val="bg1"/>
              </a:solidFill>
              <a:latin typeface="+mj-lt"/>
              <a:cs typeface="+mn-cs"/>
            </a:endParaRPr>
          </a:p>
        </p:txBody>
      </p:sp>
      <p:sp>
        <p:nvSpPr>
          <p:cNvPr id="253" name="Content Placeholder 27"/>
          <p:cNvSpPr txBox="1">
            <a:spLocks/>
          </p:cNvSpPr>
          <p:nvPr/>
        </p:nvSpPr>
        <p:spPr>
          <a:xfrm>
            <a:off x="3702051" y="4576347"/>
            <a:ext cx="8435975" cy="892175"/>
          </a:xfrm>
          <a:prstGeom prst="rect">
            <a:avLst/>
          </a:prstGeom>
        </p:spPr>
        <p:txBody>
          <a:bodyPr anchor="ctr"/>
          <a:lstStyle>
            <a:lvl1pPr marL="228600" indent="-228600" algn="l" defTabSz="914400" rtl="0" eaLnBrk="1" latinLnBrk="0" hangingPunct="1">
              <a:spcBef>
                <a:spcPts val="1200"/>
              </a:spcBef>
              <a:spcAft>
                <a:spcPts val="400"/>
              </a:spcAft>
              <a:buClr>
                <a:schemeClr val="bg1">
                  <a:lumMod val="50000"/>
                  <a:lumOff val="50000"/>
                </a:schemeClr>
              </a:buClr>
              <a:buFont typeface="Wingdings 3" pitchFamily="18" charset="2"/>
              <a:buChar char="}"/>
              <a:defRPr lang="en-US" sz="2000" kern="1200">
                <a:solidFill>
                  <a:schemeClr val="bg1">
                    <a:lumMod val="75000"/>
                    <a:lumOff val="25000"/>
                  </a:schemeClr>
                </a:solidFill>
                <a:latin typeface="Arial" charset="0"/>
                <a:ea typeface="MS PGothic" pitchFamily="34" charset="-128"/>
                <a:cs typeface="+mn-cs"/>
              </a:defRPr>
            </a:lvl1pPr>
            <a:lvl2pPr marL="457200" indent="-227013" algn="l" defTabSz="914400" rtl="0" eaLnBrk="1" latinLnBrk="0" hangingPunct="1">
              <a:spcBef>
                <a:spcPts val="400"/>
              </a:spcBef>
              <a:spcAft>
                <a:spcPts val="400"/>
              </a:spcAft>
              <a:buClr>
                <a:schemeClr val="bg1">
                  <a:lumMod val="50000"/>
                  <a:lumOff val="50000"/>
                </a:schemeClr>
              </a:buClr>
              <a:buFont typeface="Wingdings 3" pitchFamily="18" charset="2"/>
              <a:buChar char="}"/>
              <a:defRPr sz="1600" kern="1200">
                <a:solidFill>
                  <a:schemeClr val="bg1">
                    <a:lumMod val="75000"/>
                    <a:lumOff val="25000"/>
                  </a:schemeClr>
                </a:solidFill>
                <a:latin typeface="+mn-lt"/>
                <a:ea typeface="+mn-ea"/>
                <a:cs typeface="+mn-cs"/>
              </a:defRPr>
            </a:lvl2pPr>
            <a:lvl3pPr marL="685800" indent="-220663" algn="l" defTabSz="914400" rtl="0" eaLnBrk="1" latinLnBrk="0" hangingPunct="1">
              <a:spcBef>
                <a:spcPts val="400"/>
              </a:spcBef>
              <a:spcAft>
                <a:spcPts val="400"/>
              </a:spcAft>
              <a:buClr>
                <a:schemeClr val="bg1">
                  <a:lumMod val="50000"/>
                  <a:lumOff val="50000"/>
                </a:schemeClr>
              </a:buClr>
              <a:buFont typeface="Wingdings 3" pitchFamily="18" charset="2"/>
              <a:buChar char="}"/>
              <a:defRPr sz="1400" kern="1200">
                <a:solidFill>
                  <a:schemeClr val="bg1">
                    <a:lumMod val="75000"/>
                    <a:lumOff val="25000"/>
                  </a:schemeClr>
                </a:solidFill>
                <a:latin typeface="+mn-lt"/>
                <a:ea typeface="+mn-ea"/>
                <a:cs typeface="+mn-cs"/>
              </a:defRPr>
            </a:lvl3pPr>
            <a:lvl4pPr marL="917575" indent="-228600" algn="l" defTabSz="914400" rtl="0" eaLnBrk="1" latinLnBrk="0" hangingPunct="1">
              <a:spcBef>
                <a:spcPts val="400"/>
              </a:spcBef>
              <a:spcAft>
                <a:spcPts val="400"/>
              </a:spcAft>
              <a:buClr>
                <a:schemeClr val="bg1">
                  <a:lumMod val="50000"/>
                  <a:lumOff val="50000"/>
                </a:schemeClr>
              </a:buClr>
              <a:buFont typeface="Wingdings 3" pitchFamily="18" charset="2"/>
              <a:buChar char="}"/>
              <a:defRPr sz="1200" kern="1200">
                <a:solidFill>
                  <a:schemeClr val="bg1">
                    <a:lumMod val="75000"/>
                    <a:lumOff val="25000"/>
                  </a:schemeClr>
                </a:solidFill>
                <a:latin typeface="+mn-lt"/>
                <a:ea typeface="+mn-ea"/>
                <a:cs typeface="+mn-cs"/>
              </a:defRPr>
            </a:lvl4pPr>
            <a:lvl5pPr marL="1143000" indent="-228600" algn="l" defTabSz="914400" rtl="0" eaLnBrk="1" latinLnBrk="0" hangingPunct="1">
              <a:spcBef>
                <a:spcPts val="400"/>
              </a:spcBef>
              <a:spcAft>
                <a:spcPts val="400"/>
              </a:spcAft>
              <a:buClr>
                <a:schemeClr val="bg1">
                  <a:lumMod val="50000"/>
                  <a:lumOff val="50000"/>
                </a:schemeClr>
              </a:buClr>
              <a:buFont typeface="Wingdings 3" pitchFamily="18" charset="2"/>
              <a:buChar char="}"/>
              <a:tabLst/>
              <a:defRPr sz="1000" kern="1200">
                <a:solidFill>
                  <a:schemeClr val="bg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tx1">
                    <a:lumMod val="95000"/>
                    <a:lumOff val="5000"/>
                  </a:schemeClr>
                </a:solidFill>
                <a:latin typeface="+mn-lt"/>
              </a:rPr>
              <a:t>APU servers </a:t>
            </a:r>
            <a:r>
              <a:rPr lang="en-US" b="1" dirty="0" smtClean="0">
                <a:solidFill>
                  <a:schemeClr val="tx1">
                    <a:lumMod val="95000"/>
                    <a:lumOff val="5000"/>
                  </a:schemeClr>
                </a:solidFill>
                <a:latin typeface="+mn-lt"/>
              </a:rPr>
              <a:t>remove GPU’s </a:t>
            </a:r>
            <a:r>
              <a:rPr lang="en-US" b="1" dirty="0">
                <a:solidFill>
                  <a:schemeClr val="tx1">
                    <a:lumMod val="95000"/>
                    <a:lumOff val="5000"/>
                  </a:schemeClr>
                </a:solidFill>
                <a:latin typeface="+mn-lt"/>
              </a:rPr>
              <a:t>device memory limitation and data transfer </a:t>
            </a:r>
            <a:r>
              <a:rPr lang="en-US" b="1" dirty="0" smtClean="0">
                <a:solidFill>
                  <a:schemeClr val="tx1">
                    <a:lumMod val="95000"/>
                    <a:lumOff val="5000"/>
                  </a:schemeClr>
                </a:solidFill>
                <a:latin typeface="+mn-lt"/>
              </a:rPr>
              <a:t>bottleneck, </a:t>
            </a:r>
            <a:r>
              <a:rPr lang="en-US" b="1" dirty="0">
                <a:solidFill>
                  <a:schemeClr val="tx1">
                    <a:lumMod val="95000"/>
                    <a:lumOff val="5000"/>
                  </a:schemeClr>
                </a:solidFill>
                <a:latin typeface="+mn-lt"/>
              </a:rPr>
              <a:t>which fit better for </a:t>
            </a:r>
            <a:r>
              <a:rPr lang="en-US" b="1" dirty="0" smtClean="0">
                <a:solidFill>
                  <a:schemeClr val="tx1">
                    <a:lumMod val="95000"/>
                    <a:lumOff val="5000"/>
                  </a:schemeClr>
                </a:solidFill>
                <a:latin typeface="+mn-lt"/>
              </a:rPr>
              <a:t>Big </a:t>
            </a:r>
            <a:r>
              <a:rPr lang="en-US" b="1" dirty="0">
                <a:solidFill>
                  <a:schemeClr val="tx1">
                    <a:lumMod val="95000"/>
                    <a:lumOff val="5000"/>
                  </a:schemeClr>
                </a:solidFill>
                <a:latin typeface="+mn-lt"/>
              </a:rPr>
              <a:t>D</a:t>
            </a:r>
            <a:r>
              <a:rPr lang="en-US" b="1" dirty="0" smtClean="0">
                <a:solidFill>
                  <a:schemeClr val="tx1">
                    <a:lumMod val="95000"/>
                    <a:lumOff val="5000"/>
                  </a:schemeClr>
                </a:solidFill>
                <a:latin typeface="+mn-lt"/>
              </a:rPr>
              <a:t>ata inputs</a:t>
            </a:r>
            <a:endParaRPr lang="en-US" b="1" dirty="0">
              <a:solidFill>
                <a:schemeClr val="tx1">
                  <a:lumMod val="95000"/>
                  <a:lumOff val="5000"/>
                </a:schemeClr>
              </a:solidFill>
              <a:latin typeface="+mn-lt"/>
            </a:endParaRPr>
          </a:p>
        </p:txBody>
      </p:sp>
      <p:sp>
        <p:nvSpPr>
          <p:cNvPr id="269" name="Rectangle 42"/>
          <p:cNvSpPr>
            <a:spLocks noChangeArrowheads="1"/>
          </p:cNvSpPr>
          <p:nvPr/>
        </p:nvSpPr>
        <p:spPr bwMode="auto">
          <a:xfrm>
            <a:off x="-1270129" y="1788290"/>
            <a:ext cx="37490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r" fontAlgn="auto">
              <a:spcBef>
                <a:spcPts val="0"/>
              </a:spcBef>
              <a:spcAft>
                <a:spcPts val="0"/>
              </a:spcAft>
              <a:defRPr/>
            </a:pPr>
            <a:r>
              <a:rPr lang="en-US" sz="2000" b="1" kern="0" dirty="0" smtClean="0">
                <a:solidFill>
                  <a:schemeClr val="bg1"/>
                </a:solidFill>
                <a:latin typeface="+mj-lt"/>
                <a:cs typeface="+mn-cs"/>
              </a:rPr>
              <a:t>Cluster of CPU + GPU</a:t>
            </a:r>
            <a:endParaRPr lang="en-US" sz="2000" b="1" kern="0" dirty="0">
              <a:solidFill>
                <a:schemeClr val="bg1"/>
              </a:solidFill>
              <a:latin typeface="+mj-lt"/>
              <a:cs typeface="+mn-cs"/>
            </a:endParaRPr>
          </a:p>
        </p:txBody>
      </p:sp>
      <p:sp>
        <p:nvSpPr>
          <p:cNvPr id="270" name="Content Placeholder 27"/>
          <p:cNvSpPr txBox="1">
            <a:spLocks/>
          </p:cNvSpPr>
          <p:nvPr/>
        </p:nvSpPr>
        <p:spPr>
          <a:xfrm>
            <a:off x="3702073" y="1541607"/>
            <a:ext cx="7293431" cy="893478"/>
          </a:xfrm>
          <a:prstGeom prst="rect">
            <a:avLst/>
          </a:prstGeom>
        </p:spPr>
        <p:txBody>
          <a:bodyPr anchor="ctr"/>
          <a:lstStyle>
            <a:lvl1pPr marL="228600" indent="-228600" algn="l" defTabSz="914400" rtl="0" eaLnBrk="1" latinLnBrk="0" hangingPunct="1">
              <a:spcBef>
                <a:spcPts val="1200"/>
              </a:spcBef>
              <a:spcAft>
                <a:spcPts val="400"/>
              </a:spcAft>
              <a:buClr>
                <a:schemeClr val="bg1">
                  <a:lumMod val="50000"/>
                  <a:lumOff val="50000"/>
                </a:schemeClr>
              </a:buClr>
              <a:buFont typeface="Wingdings 3" pitchFamily="18" charset="2"/>
              <a:buChar char="}"/>
              <a:defRPr lang="en-US" sz="2000" kern="1200">
                <a:solidFill>
                  <a:schemeClr val="bg1">
                    <a:lumMod val="75000"/>
                    <a:lumOff val="25000"/>
                  </a:schemeClr>
                </a:solidFill>
                <a:latin typeface="Arial" charset="0"/>
                <a:ea typeface="MS PGothic" pitchFamily="34" charset="-128"/>
                <a:cs typeface="+mn-cs"/>
              </a:defRPr>
            </a:lvl1pPr>
            <a:lvl2pPr marL="457200" indent="-227013" algn="l" defTabSz="914400" rtl="0" eaLnBrk="1" latinLnBrk="0" hangingPunct="1">
              <a:spcBef>
                <a:spcPts val="400"/>
              </a:spcBef>
              <a:spcAft>
                <a:spcPts val="400"/>
              </a:spcAft>
              <a:buClr>
                <a:schemeClr val="bg1">
                  <a:lumMod val="50000"/>
                  <a:lumOff val="50000"/>
                </a:schemeClr>
              </a:buClr>
              <a:buFont typeface="Wingdings 3" pitchFamily="18" charset="2"/>
              <a:buChar char="}"/>
              <a:defRPr sz="1600" kern="1200">
                <a:solidFill>
                  <a:schemeClr val="bg1">
                    <a:lumMod val="75000"/>
                    <a:lumOff val="25000"/>
                  </a:schemeClr>
                </a:solidFill>
                <a:latin typeface="+mn-lt"/>
                <a:ea typeface="+mn-ea"/>
                <a:cs typeface="+mn-cs"/>
              </a:defRPr>
            </a:lvl2pPr>
            <a:lvl3pPr marL="685800" indent="-220663" algn="l" defTabSz="914400" rtl="0" eaLnBrk="1" latinLnBrk="0" hangingPunct="1">
              <a:spcBef>
                <a:spcPts val="400"/>
              </a:spcBef>
              <a:spcAft>
                <a:spcPts val="400"/>
              </a:spcAft>
              <a:buClr>
                <a:schemeClr val="bg1">
                  <a:lumMod val="50000"/>
                  <a:lumOff val="50000"/>
                </a:schemeClr>
              </a:buClr>
              <a:buFont typeface="Wingdings 3" pitchFamily="18" charset="2"/>
              <a:buChar char="}"/>
              <a:defRPr sz="1400" kern="1200">
                <a:solidFill>
                  <a:schemeClr val="bg1">
                    <a:lumMod val="75000"/>
                    <a:lumOff val="25000"/>
                  </a:schemeClr>
                </a:solidFill>
                <a:latin typeface="+mn-lt"/>
                <a:ea typeface="+mn-ea"/>
                <a:cs typeface="+mn-cs"/>
              </a:defRPr>
            </a:lvl3pPr>
            <a:lvl4pPr marL="917575" indent="-228600" algn="l" defTabSz="914400" rtl="0" eaLnBrk="1" latinLnBrk="0" hangingPunct="1">
              <a:spcBef>
                <a:spcPts val="400"/>
              </a:spcBef>
              <a:spcAft>
                <a:spcPts val="400"/>
              </a:spcAft>
              <a:buClr>
                <a:schemeClr val="bg1">
                  <a:lumMod val="50000"/>
                  <a:lumOff val="50000"/>
                </a:schemeClr>
              </a:buClr>
              <a:buFont typeface="Wingdings 3" pitchFamily="18" charset="2"/>
              <a:buChar char="}"/>
              <a:defRPr sz="1200" kern="1200">
                <a:solidFill>
                  <a:schemeClr val="bg1">
                    <a:lumMod val="75000"/>
                    <a:lumOff val="25000"/>
                  </a:schemeClr>
                </a:solidFill>
                <a:latin typeface="+mn-lt"/>
                <a:ea typeface="+mn-ea"/>
                <a:cs typeface="+mn-cs"/>
              </a:defRPr>
            </a:lvl4pPr>
            <a:lvl5pPr marL="1143000" indent="-228600" algn="l" defTabSz="914400" rtl="0" eaLnBrk="1" latinLnBrk="0" hangingPunct="1">
              <a:spcBef>
                <a:spcPts val="400"/>
              </a:spcBef>
              <a:spcAft>
                <a:spcPts val="400"/>
              </a:spcAft>
              <a:buClr>
                <a:schemeClr val="bg1">
                  <a:lumMod val="50000"/>
                  <a:lumOff val="50000"/>
                </a:schemeClr>
              </a:buClr>
              <a:buFont typeface="Wingdings 3" pitchFamily="18" charset="2"/>
              <a:buChar char="}"/>
              <a:tabLst/>
              <a:defRPr sz="1000" kern="1200">
                <a:solidFill>
                  <a:schemeClr val="bg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tx1">
                    <a:lumMod val="95000"/>
                    <a:lumOff val="5000"/>
                  </a:schemeClr>
                </a:solidFill>
                <a:latin typeface="+mn-lt"/>
              </a:rPr>
              <a:t>2.4x </a:t>
            </a:r>
            <a:r>
              <a:rPr lang="en-US" b="1" dirty="0" smtClean="0">
                <a:solidFill>
                  <a:schemeClr val="tx1">
                    <a:lumMod val="95000"/>
                    <a:lumOff val="5000"/>
                  </a:schemeClr>
                </a:solidFill>
                <a:latin typeface="+mn-lt"/>
              </a:rPr>
              <a:t>speedup</a:t>
            </a:r>
          </a:p>
          <a:p>
            <a:r>
              <a:rPr lang="en-US" b="1" dirty="0" smtClean="0">
                <a:solidFill>
                  <a:schemeClr val="tx1">
                    <a:lumMod val="95000"/>
                    <a:lumOff val="5000"/>
                  </a:schemeClr>
                </a:solidFill>
                <a:latin typeface="+mn-lt"/>
              </a:rPr>
              <a:t>6x </a:t>
            </a:r>
            <a:r>
              <a:rPr lang="en-US" b="1" dirty="0">
                <a:solidFill>
                  <a:schemeClr val="tx1">
                    <a:lumMod val="95000"/>
                    <a:lumOff val="5000"/>
                  </a:schemeClr>
                </a:solidFill>
                <a:latin typeface="+mn-lt"/>
              </a:rPr>
              <a:t>more </a:t>
            </a:r>
            <a:r>
              <a:rPr lang="en-US" b="1" dirty="0" smtClean="0">
                <a:solidFill>
                  <a:schemeClr val="tx1">
                    <a:lumMod val="95000"/>
                    <a:lumOff val="5000"/>
                  </a:schemeClr>
                </a:solidFill>
                <a:latin typeface="+mn-lt"/>
              </a:rPr>
              <a:t>power</a:t>
            </a:r>
            <a:endParaRPr lang="en-US" b="1" dirty="0">
              <a:solidFill>
                <a:schemeClr val="tx1">
                  <a:lumMod val="95000"/>
                  <a:lumOff val="5000"/>
                </a:schemeClr>
              </a:solidFill>
              <a:latin typeface="+mn-lt"/>
            </a:endParaRPr>
          </a:p>
        </p:txBody>
      </p:sp>
    </p:spTree>
    <p:extLst>
      <p:ext uri="{BB962C8B-B14F-4D97-AF65-F5344CB8AC3E}">
        <p14:creationId xmlns:p14="http://schemas.microsoft.com/office/powerpoint/2010/main" val="419318034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PLAN-AMD solutions</a:t>
            </a:r>
            <a:endParaRPr lang="en-US" dirty="0"/>
          </a:p>
        </p:txBody>
      </p:sp>
      <p:sp>
        <p:nvSpPr>
          <p:cNvPr id="3" name="Content Placeholder 2"/>
          <p:cNvSpPr>
            <a:spLocks noGrp="1"/>
          </p:cNvSpPr>
          <p:nvPr>
            <p:ph idx="1"/>
          </p:nvPr>
        </p:nvSpPr>
        <p:spPr>
          <a:xfrm>
            <a:off x="313248" y="916666"/>
            <a:ext cx="11338560" cy="4663440"/>
          </a:xfrm>
        </p:spPr>
        <p:txBody>
          <a:bodyPr/>
          <a:lstStyle/>
          <a:p>
            <a:r>
              <a:rPr lang="en-US" b="1" dirty="0" smtClean="0">
                <a:solidFill>
                  <a:schemeClr val="bg2"/>
                </a:solidFill>
              </a:rPr>
              <a:t>H/W solutions: Parallel implementation on systems and </a:t>
            </a:r>
            <a:r>
              <a:rPr lang="en-US" b="1" dirty="0">
                <a:solidFill>
                  <a:schemeClr val="bg2"/>
                </a:solidFill>
              </a:rPr>
              <a:t>s</a:t>
            </a:r>
            <a:r>
              <a:rPr lang="en-US" b="1" dirty="0" smtClean="0">
                <a:solidFill>
                  <a:schemeClr val="bg2"/>
                </a:solidFill>
              </a:rPr>
              <a:t>ystem level evaluation</a:t>
            </a:r>
          </a:p>
          <a:p>
            <a:pPr lvl="1"/>
            <a:r>
              <a:rPr lang="en-US" b="1" dirty="0" smtClean="0">
                <a:solidFill>
                  <a:schemeClr val="bg2"/>
                </a:solidFill>
              </a:rPr>
              <a:t>CPU </a:t>
            </a:r>
            <a:r>
              <a:rPr lang="en-US" b="1" dirty="0">
                <a:solidFill>
                  <a:schemeClr val="bg2"/>
                </a:solidFill>
              </a:rPr>
              <a:t>+ </a:t>
            </a:r>
            <a:r>
              <a:rPr lang="en-US" b="1" dirty="0" smtClean="0">
                <a:solidFill>
                  <a:schemeClr val="bg2"/>
                </a:solidFill>
              </a:rPr>
              <a:t>GPUs cluster</a:t>
            </a:r>
          </a:p>
          <a:p>
            <a:pPr lvl="1"/>
            <a:r>
              <a:rPr lang="en-US" b="1" dirty="0" smtClean="0">
                <a:solidFill>
                  <a:schemeClr val="bg2"/>
                </a:solidFill>
              </a:rPr>
              <a:t>APU server </a:t>
            </a:r>
            <a:endParaRPr lang="en-US" b="1" dirty="0">
              <a:solidFill>
                <a:schemeClr val="bg2"/>
              </a:solidFill>
            </a:endParaRPr>
          </a:p>
          <a:p>
            <a:endParaRPr lang="en-US" b="1" dirty="0" smtClean="0">
              <a:solidFill>
                <a:schemeClr val="bg2"/>
              </a:solidFill>
            </a:endParaRPr>
          </a:p>
          <a:p>
            <a:r>
              <a:rPr lang="en-US" b="1" dirty="0" smtClean="0">
                <a:solidFill>
                  <a:schemeClr val="bg2"/>
                </a:solidFill>
              </a:rPr>
              <a:t>S/W solutions: </a:t>
            </a:r>
            <a:r>
              <a:rPr lang="en-US" b="1" dirty="0" err="1" smtClean="0">
                <a:solidFill>
                  <a:schemeClr val="bg2"/>
                </a:solidFill>
              </a:rPr>
              <a:t>OpenCL</a:t>
            </a:r>
            <a:r>
              <a:rPr lang="en-US" b="1" dirty="0" smtClean="0">
                <a:solidFill>
                  <a:schemeClr val="bg2"/>
                </a:solidFill>
              </a:rPr>
              <a:t> Implementation of </a:t>
            </a:r>
            <a:r>
              <a:rPr lang="en-US" b="1" dirty="0">
                <a:solidFill>
                  <a:schemeClr val="bg2"/>
                </a:solidFill>
              </a:rPr>
              <a:t>DNN specific </a:t>
            </a:r>
            <a:r>
              <a:rPr lang="en-US" b="1" dirty="0" smtClean="0">
                <a:solidFill>
                  <a:schemeClr val="bg2"/>
                </a:solidFill>
              </a:rPr>
              <a:t>kernels</a:t>
            </a:r>
          </a:p>
          <a:p>
            <a:pPr lvl="1"/>
            <a:r>
              <a:rPr lang="en-US" b="1" dirty="0" err="1" smtClean="0">
                <a:solidFill>
                  <a:schemeClr val="bg2"/>
                </a:solidFill>
              </a:rPr>
              <a:t>OpenCL</a:t>
            </a:r>
            <a:r>
              <a:rPr lang="en-US" b="1" dirty="0" smtClean="0">
                <a:solidFill>
                  <a:schemeClr val="bg2"/>
                </a:solidFill>
              </a:rPr>
              <a:t> implementations and optimizations, applicable to general heterogeneous platforms</a:t>
            </a:r>
          </a:p>
          <a:p>
            <a:pPr lvl="1"/>
            <a:endParaRPr lang="en-US" b="1" dirty="0" smtClean="0">
              <a:solidFill>
                <a:schemeClr val="bg2"/>
              </a:solidFill>
            </a:endParaRPr>
          </a:p>
          <a:p>
            <a:r>
              <a:rPr lang="en-US" b="1" dirty="0" smtClean="0">
                <a:solidFill>
                  <a:schemeClr val="bg2"/>
                </a:solidFill>
              </a:rPr>
              <a:t>Set up real world application scenarios with external company’s involvement and apply AMD solutions to industry</a:t>
            </a:r>
          </a:p>
          <a:p>
            <a:endParaRPr lang="en-US" dirty="0"/>
          </a:p>
        </p:txBody>
      </p:sp>
    </p:spTree>
    <p:extLst>
      <p:ext uri="{BB962C8B-B14F-4D97-AF65-F5344CB8AC3E}">
        <p14:creationId xmlns:p14="http://schemas.microsoft.com/office/powerpoint/2010/main" val="397841883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&amp; Attribution</a:t>
            </a:r>
          </a:p>
        </p:txBody>
      </p:sp>
      <p:sp>
        <p:nvSpPr>
          <p:cNvPr id="3" name="Content Placeholder 2"/>
          <p:cNvSpPr>
            <a:spLocks noGrp="1"/>
          </p:cNvSpPr>
          <p:nvPr>
            <p:ph idx="1"/>
          </p:nvPr>
        </p:nvSpPr>
        <p:spPr>
          <a:xfrm>
            <a:off x="305626" y="1134381"/>
            <a:ext cx="11338560" cy="4663440"/>
          </a:xfrm>
        </p:spPr>
        <p:txBody>
          <a:bodyPr anchor="b"/>
          <a:lstStyle/>
          <a:p>
            <a:pPr marL="0" indent="0" defTabSz="652463">
              <a:buNone/>
              <a:defRPr/>
            </a:pPr>
            <a:r>
              <a:rPr lang="en-US" sz="1400" dirty="0"/>
              <a:t>The information presented in this document is for informational purposes only and may contain technical inaccuracies, omissions and typographical errors.</a:t>
            </a:r>
            <a:br>
              <a:rPr lang="en-US" sz="1400" dirty="0"/>
            </a:br>
            <a:endParaRPr lang="en-US" sz="1400" dirty="0"/>
          </a:p>
          <a:p>
            <a:pPr marL="0" indent="0" defTabSz="652463">
              <a:buNone/>
              <a:defRPr/>
            </a:pPr>
            <a:r>
              <a:rPr lang="en-US" sz="1400" dirty="0"/>
              <a:t>The information contained herein is subject to change and may be rendered inaccurate for many reasons, including but not limited to product and roadmap changes, component and motherboard version changes, new model and/or product releases, product differences between differing manufacturers, software changes, BIOS flashes, firmware upgrades, or the like. AMD assumes no obligation to update or otherwise correct or revise this information. However, AMD reserves the right to revise this information and to make changes from time to time to the content hereof without obligation of AMD to notify any person of such revisions or changes.</a:t>
            </a:r>
            <a:br>
              <a:rPr lang="en-US" sz="1400" dirty="0"/>
            </a:br>
            <a:endParaRPr lang="en-US" sz="1400" dirty="0"/>
          </a:p>
          <a:p>
            <a:pPr marL="0" indent="0" defTabSz="652463">
              <a:buNone/>
              <a:defRPr/>
            </a:pPr>
            <a:r>
              <a:rPr lang="en-US" sz="1400" dirty="0"/>
              <a:t>AMD MAKES NO REPRESENTATIONS OR WARRANTIES WITH RESPECT TO THE CONTENTS HEREOF AND ASSUMES NO RESPONSIBILITY FOR ANY INACCURACIES, ERRORS OR OMISSIONS THAT MAY APPEAR IN THIS INFORMATION.</a:t>
            </a:r>
            <a:br>
              <a:rPr lang="en-US" sz="1400" dirty="0"/>
            </a:br>
            <a:endParaRPr lang="en-US" sz="1400" dirty="0"/>
          </a:p>
          <a:p>
            <a:pPr marL="0" indent="0" defTabSz="652463">
              <a:buNone/>
              <a:defRPr/>
            </a:pPr>
            <a:r>
              <a:rPr lang="en-US" sz="1400" dirty="0"/>
              <a:t>AMD SPECIFICALLY DISCLAIMS ANY IMPLIED WARRANTIES OF MERCHANTABILITY OR FITNESS FOR ANY PARTICULAR PURPOSE. IN NO EVENT WILL AMD BE LIABLE TO ANY PERSON FOR ANY DIRECT, INDIRECT, SPECIAL OR OTHER CONSEQUENTIAL DAMAGES ARISING FROM THE USE OF ANY INFORMATION CONTAINED HEREIN, EVEN IF AMD IS EXPRESSLY ADVISED OF THE POSSIBILITY OF SUCH DAMAGES.</a:t>
            </a:r>
          </a:p>
          <a:p>
            <a:pPr marL="0" indent="0" algn="just" defTabSz="652463">
              <a:buNone/>
              <a:defRPr/>
            </a:pPr>
            <a:endParaRPr lang="en-US" sz="1400" b="1" u="sng" dirty="0"/>
          </a:p>
          <a:p>
            <a:pPr marL="0" indent="0" algn="just" defTabSz="652463">
              <a:buNone/>
              <a:defRPr/>
            </a:pPr>
            <a:r>
              <a:rPr lang="en-US" sz="1400" b="1" u="sng" dirty="0"/>
              <a:t>ATTRIBUTION</a:t>
            </a:r>
          </a:p>
          <a:p>
            <a:pPr marL="0" indent="0">
              <a:buNone/>
            </a:pPr>
            <a:r>
              <a:rPr lang="en-US" sz="1400" dirty="0"/>
              <a:t>© 2013 Advanced Micro Devices, Inc. All rights reserved. AMD, the AMD Arrow logo</a:t>
            </a:r>
            <a:r>
              <a:rPr lang="en-CA" sz="1400" dirty="0"/>
              <a:t> </a:t>
            </a:r>
            <a:r>
              <a:rPr lang="en-US" sz="1400" dirty="0"/>
              <a:t>and combinations thereof are trademarks of Advanced Micro Devices, Inc. in the United States and/or other jurisdictions. </a:t>
            </a:r>
            <a:r>
              <a:rPr lang="en-US" sz="1400" dirty="0" smtClean="0"/>
              <a:t>Other </a:t>
            </a:r>
            <a:r>
              <a:rPr lang="en-US" sz="1400" dirty="0"/>
              <a:t>names are for informational purposes only and may be trademarks of their respective owners</a:t>
            </a:r>
            <a:r>
              <a:rPr lang="en-US" sz="1400" dirty="0" smtClean="0"/>
              <a:t>.</a:t>
            </a:r>
            <a:endParaRPr lang="en-US" sz="1400" dirty="0"/>
          </a:p>
        </p:txBody>
      </p:sp>
    </p:spTree>
    <p:extLst>
      <p:ext uri="{BB962C8B-B14F-4D97-AF65-F5344CB8AC3E}">
        <p14:creationId xmlns:p14="http://schemas.microsoft.com/office/powerpoint/2010/main" val="420332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up slides</a:t>
            </a:r>
            <a:endParaRPr lang="en-US" dirty="0"/>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2663632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80" y="278133"/>
            <a:ext cx="11171103" cy="6241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48559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System overview</a:t>
            </a:r>
            <a:endParaRPr lang="en-US" dirty="0"/>
          </a:p>
        </p:txBody>
      </p:sp>
      <p:sp>
        <p:nvSpPr>
          <p:cNvPr id="7" name="Text Placeholder 6"/>
          <p:cNvSpPr>
            <a:spLocks noGrp="1"/>
          </p:cNvSpPr>
          <p:nvPr>
            <p:ph type="body" sz="quarter" idx="10"/>
          </p:nvPr>
        </p:nvSpPr>
        <p:spPr/>
        <p:txBody>
          <a:bodyPr/>
          <a:lstStyle/>
          <a:p>
            <a:r>
              <a:rPr lang="en-US" dirty="0" smtClean="0"/>
              <a:t>APU</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1190832035"/>
              </p:ext>
            </p:extLst>
          </p:nvPr>
        </p:nvGraphicFramePr>
        <p:xfrm>
          <a:off x="3148780" y="1143003"/>
          <a:ext cx="5529410" cy="5047811"/>
        </p:xfrm>
        <a:graphic>
          <a:graphicData uri="http://schemas.openxmlformats.org/presentationml/2006/ole">
            <mc:AlternateContent xmlns:mc="http://schemas.openxmlformats.org/markup-compatibility/2006">
              <mc:Choice xmlns:v="urn:schemas-microsoft-com:vml" Requires="v">
                <p:oleObj spid="_x0000_s7209" name="Visio" r:id="rId4" imgW="2053489" imgH="2489194" progId="Visio.Drawing.11">
                  <p:embed/>
                </p:oleObj>
              </mc:Choice>
              <mc:Fallback>
                <p:oleObj name="Visio" r:id="rId4" imgW="2053489" imgH="2489194" progId="Visio.Drawing.11">
                  <p:embed/>
                  <p:pic>
                    <p:nvPicPr>
                      <p:cNvPr id="0" name=""/>
                      <p:cNvPicPr/>
                      <p:nvPr/>
                    </p:nvPicPr>
                    <p:blipFill>
                      <a:blip r:embed="rId5"/>
                      <a:stretch>
                        <a:fillRect/>
                      </a:stretch>
                    </p:blipFill>
                    <p:spPr>
                      <a:xfrm>
                        <a:off x="3148780" y="1143003"/>
                        <a:ext cx="5529410" cy="5047811"/>
                      </a:xfrm>
                      <a:prstGeom prst="rect">
                        <a:avLst/>
                      </a:prstGeom>
                    </p:spPr>
                  </p:pic>
                </p:oleObj>
              </mc:Fallback>
            </mc:AlternateContent>
          </a:graphicData>
        </a:graphic>
      </p:graphicFrame>
      <p:sp>
        <p:nvSpPr>
          <p:cNvPr id="5" name="Line Callout 1 (Accent Bar) 4"/>
          <p:cNvSpPr/>
          <p:nvPr/>
        </p:nvSpPr>
        <p:spPr>
          <a:xfrm>
            <a:off x="101575" y="3810000"/>
            <a:ext cx="3758221" cy="1447800"/>
          </a:xfrm>
          <a:prstGeom prst="accentCallout1">
            <a:avLst>
              <a:gd name="adj1" fmla="val 71858"/>
              <a:gd name="adj2" fmla="val 105194"/>
              <a:gd name="adj3" fmla="val 92068"/>
              <a:gd name="adj4" fmla="val 128425"/>
            </a:avLst>
          </a:prstGeom>
          <a:ln w="57150"/>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rgbClr val="FFFFFF"/>
                </a:solidFill>
              </a:rPr>
              <a:t>Direct-access bus</a:t>
            </a:r>
          </a:p>
          <a:p>
            <a:pPr algn="ctr" fontAlgn="auto">
              <a:spcBef>
                <a:spcPts val="0"/>
              </a:spcBef>
              <a:spcAft>
                <a:spcPts val="0"/>
              </a:spcAft>
            </a:pPr>
            <a:r>
              <a:rPr lang="en-US" sz="2400" dirty="0" smtClean="0">
                <a:solidFill>
                  <a:srgbClr val="FFFFFF"/>
                </a:solidFill>
              </a:rPr>
              <a:t>(used for graphics)</a:t>
            </a:r>
            <a:endParaRPr lang="en-US" sz="2400" dirty="0">
              <a:solidFill>
                <a:srgbClr val="FFFFFF"/>
              </a:solidFill>
            </a:endParaRPr>
          </a:p>
        </p:txBody>
      </p:sp>
      <p:sp>
        <p:nvSpPr>
          <p:cNvPr id="10" name="Line Callout 1 (Accent Bar) 9"/>
          <p:cNvSpPr/>
          <p:nvPr/>
        </p:nvSpPr>
        <p:spPr>
          <a:xfrm>
            <a:off x="8735326" y="2514600"/>
            <a:ext cx="2844059" cy="1066800"/>
          </a:xfrm>
          <a:prstGeom prst="accentCallout1">
            <a:avLst>
              <a:gd name="adj1" fmla="val 77729"/>
              <a:gd name="adj2" fmla="val -6939"/>
              <a:gd name="adj3" fmla="val 120248"/>
              <a:gd name="adj4" fmla="val -54745"/>
            </a:avLst>
          </a:prstGeom>
          <a:ln w="57150"/>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rgbClr val="FFFFFF"/>
                </a:solidFill>
              </a:rPr>
              <a:t>Invalidation traffic</a:t>
            </a:r>
            <a:endParaRPr lang="en-US" sz="2400" dirty="0">
              <a:solidFill>
                <a:srgbClr val="FFFFFF"/>
              </a:solidFill>
            </a:endParaRPr>
          </a:p>
        </p:txBody>
      </p:sp>
      <p:sp>
        <p:nvSpPr>
          <p:cNvPr id="11" name="Line Callout 1 (Accent Bar) 10"/>
          <p:cNvSpPr/>
          <p:nvPr/>
        </p:nvSpPr>
        <p:spPr>
          <a:xfrm>
            <a:off x="406294" y="2012515"/>
            <a:ext cx="3758221" cy="1447800"/>
          </a:xfrm>
          <a:prstGeom prst="accentCallout1">
            <a:avLst>
              <a:gd name="adj1" fmla="val 71858"/>
              <a:gd name="adj2" fmla="val 105194"/>
              <a:gd name="adj3" fmla="val 174260"/>
              <a:gd name="adj4" fmla="val 132423"/>
            </a:avLst>
          </a:prstGeom>
          <a:ln w="57150"/>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rgbClr val="FFFFFF"/>
                </a:solidFill>
              </a:rPr>
              <a:t>GPU compute accesses must stay coherent</a:t>
            </a:r>
            <a:endParaRPr lang="en-US" sz="2400" dirty="0">
              <a:solidFill>
                <a:srgbClr val="FFFFFF"/>
              </a:solidFill>
            </a:endParaRPr>
          </a:p>
        </p:txBody>
      </p:sp>
      <p:sp>
        <p:nvSpPr>
          <p:cNvPr id="4" name="TextBox 3"/>
          <p:cNvSpPr txBox="1"/>
          <p:nvPr/>
        </p:nvSpPr>
        <p:spPr>
          <a:xfrm>
            <a:off x="9117380" y="1355412"/>
            <a:ext cx="2519471" cy="944874"/>
          </a:xfrm>
          <a:prstGeom prst="rect">
            <a:avLst/>
          </a:prstGeom>
        </p:spPr>
        <p:txBody>
          <a:bodyPr wrap="none" rtlCol="0" anchor="ctr" anchorCtr="0">
            <a:spAutoFit/>
          </a:bodyPr>
          <a:lstStyle/>
          <a:p>
            <a:pPr algn="ctr" fontAlgn="auto">
              <a:lnSpc>
                <a:spcPct val="90000"/>
              </a:lnSpc>
              <a:spcBef>
                <a:spcPts val="300"/>
              </a:spcBef>
              <a:spcAft>
                <a:spcPts val="300"/>
              </a:spcAft>
              <a:buClr>
                <a:srgbClr val="FFFFFF"/>
              </a:buClr>
              <a:buFont typeface="Wingdings 3" pitchFamily="18" charset="2"/>
              <a:buNone/>
            </a:pPr>
            <a:r>
              <a:rPr lang="en-US" sz="2800" dirty="0" smtClean="0">
                <a:solidFill>
                  <a:prstClr val="black"/>
                </a:solidFill>
                <a:latin typeface="Calibri"/>
                <a:ea typeface="MS PGothic" pitchFamily="34" charset="-128"/>
              </a:rPr>
              <a:t>Arrow thickness</a:t>
            </a:r>
          </a:p>
          <a:p>
            <a:pPr algn="ctr" fontAlgn="auto">
              <a:lnSpc>
                <a:spcPct val="90000"/>
              </a:lnSpc>
              <a:spcBef>
                <a:spcPts val="300"/>
              </a:spcBef>
              <a:spcAft>
                <a:spcPts val="300"/>
              </a:spcAft>
              <a:buClr>
                <a:srgbClr val="FFFFFF"/>
              </a:buClr>
              <a:buFont typeface="Wingdings 3" pitchFamily="18" charset="2"/>
              <a:buNone/>
            </a:pPr>
            <a:r>
              <a:rPr lang="en-US" sz="2800" dirty="0" smtClean="0">
                <a:solidFill>
                  <a:prstClr val="black"/>
                </a:solidFill>
                <a:latin typeface="Calibri"/>
                <a:ea typeface="MS PGothic" pitchFamily="34" charset="-128"/>
              </a:rPr>
              <a:t>→bandwidth</a:t>
            </a:r>
            <a:endParaRPr lang="en-US" sz="2800" dirty="0">
              <a:solidFill>
                <a:prstClr val="black"/>
              </a:solidFill>
              <a:latin typeface="Calibri"/>
              <a:ea typeface="MS PGothic" pitchFamily="34" charset="-128"/>
            </a:endParaRPr>
          </a:p>
        </p:txBody>
      </p:sp>
    </p:spTree>
    <p:extLst>
      <p:ext uri="{BB962C8B-B14F-4D97-AF65-F5344CB8AC3E}">
        <p14:creationId xmlns:p14="http://schemas.microsoft.com/office/powerpoint/2010/main" val="1004982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System overview</a:t>
            </a:r>
            <a:endParaRPr lang="en-US" dirty="0"/>
          </a:p>
        </p:txBody>
      </p:sp>
      <p:sp>
        <p:nvSpPr>
          <p:cNvPr id="7" name="Text Placeholder 6"/>
          <p:cNvSpPr>
            <a:spLocks noGrp="1"/>
          </p:cNvSpPr>
          <p:nvPr>
            <p:ph type="body" sz="quarter" idx="10"/>
          </p:nvPr>
        </p:nvSpPr>
        <p:spPr/>
        <p:txBody>
          <a:bodyPr/>
          <a:lstStyle/>
          <a:p>
            <a:r>
              <a:rPr lang="en-US" dirty="0" smtClean="0"/>
              <a:t>GPU</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59745047"/>
              </p:ext>
            </p:extLst>
          </p:nvPr>
        </p:nvGraphicFramePr>
        <p:xfrm>
          <a:off x="609443" y="1925640"/>
          <a:ext cx="11013285" cy="3768725"/>
        </p:xfrm>
        <a:graphic>
          <a:graphicData uri="http://schemas.openxmlformats.org/presentationml/2006/ole">
            <mc:AlternateContent xmlns:mc="http://schemas.openxmlformats.org/markup-compatibility/2006">
              <mc:Choice xmlns:v="urn:schemas-microsoft-com:vml" Requires="v">
                <p:oleObj spid="_x0000_s8275" name="Visio" r:id="rId4" imgW="5502314" imgH="2510539" progId="Visio.Drawing.11">
                  <p:embed/>
                </p:oleObj>
              </mc:Choice>
              <mc:Fallback>
                <p:oleObj name="Visio" r:id="rId4" imgW="5502314" imgH="2510539" progId="Visio.Drawing.11">
                  <p:embed/>
                  <p:pic>
                    <p:nvPicPr>
                      <p:cNvPr id="0" name=""/>
                      <p:cNvPicPr/>
                      <p:nvPr/>
                    </p:nvPicPr>
                    <p:blipFill>
                      <a:blip r:embed="rId5"/>
                      <a:stretch>
                        <a:fillRect/>
                      </a:stretch>
                    </p:blipFill>
                    <p:spPr>
                      <a:xfrm>
                        <a:off x="609443" y="1925640"/>
                        <a:ext cx="11013285" cy="3768725"/>
                      </a:xfrm>
                      <a:prstGeom prst="rect">
                        <a:avLst/>
                      </a:prstGeom>
                    </p:spPr>
                  </p:pic>
                </p:oleObj>
              </mc:Fallback>
            </mc:AlternateContent>
          </a:graphicData>
        </a:graphic>
      </p:graphicFrame>
      <p:sp>
        <p:nvSpPr>
          <p:cNvPr id="5" name="Line Callout 1 (Accent Bar) 4"/>
          <p:cNvSpPr/>
          <p:nvPr/>
        </p:nvSpPr>
        <p:spPr>
          <a:xfrm>
            <a:off x="3961368" y="1676400"/>
            <a:ext cx="5027194" cy="1447800"/>
          </a:xfrm>
          <a:prstGeom prst="accentCallout1">
            <a:avLst>
              <a:gd name="adj1" fmla="val 71858"/>
              <a:gd name="adj2" fmla="val 105194"/>
              <a:gd name="adj3" fmla="val 151765"/>
              <a:gd name="adj4" fmla="val 131822"/>
            </a:avLst>
          </a:prstGeom>
          <a:ln w="57150"/>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sz="3200" dirty="0" smtClean="0">
                <a:solidFill>
                  <a:srgbClr val="FFFFFF"/>
                </a:solidFill>
              </a:rPr>
              <a:t>Very high bandwidth:</a:t>
            </a:r>
          </a:p>
          <a:p>
            <a:pPr algn="ctr" fontAlgn="auto">
              <a:spcBef>
                <a:spcPts val="0"/>
              </a:spcBef>
              <a:spcAft>
                <a:spcPts val="0"/>
              </a:spcAft>
            </a:pPr>
            <a:r>
              <a:rPr lang="en-US" sz="3200" dirty="0" smtClean="0">
                <a:solidFill>
                  <a:srgbClr val="FFFFFF"/>
                </a:solidFill>
              </a:rPr>
              <a:t>L2 has high miss rate</a:t>
            </a:r>
          </a:p>
        </p:txBody>
      </p:sp>
      <p:graphicFrame>
        <p:nvGraphicFramePr>
          <p:cNvPr id="2" name="Object 1"/>
          <p:cNvGraphicFramePr>
            <a:graphicFrameLocks noChangeAspect="1"/>
          </p:cNvGraphicFramePr>
          <p:nvPr>
            <p:extLst>
              <p:ext uri="{D42A27DB-BD31-4B8C-83A1-F6EECF244321}">
                <p14:modId xmlns:p14="http://schemas.microsoft.com/office/powerpoint/2010/main" val="2969289632"/>
              </p:ext>
            </p:extLst>
          </p:nvPr>
        </p:nvGraphicFramePr>
        <p:xfrm>
          <a:off x="2487547" y="1371600"/>
          <a:ext cx="6501016" cy="4244502"/>
        </p:xfrm>
        <a:graphic>
          <a:graphicData uri="http://schemas.openxmlformats.org/presentationml/2006/ole">
            <mc:AlternateContent xmlns:mc="http://schemas.openxmlformats.org/markup-compatibility/2006">
              <mc:Choice xmlns:v="urn:schemas-microsoft-com:vml" Requires="v">
                <p:oleObj spid="_x0000_s8276" name="Visio" r:id="rId6" imgW="2278987" imgH="1983412" progId="Visio.Drawing.11">
                  <p:embed/>
                </p:oleObj>
              </mc:Choice>
              <mc:Fallback>
                <p:oleObj name="Visio" r:id="rId6" imgW="2278987" imgH="1983412" progId="Visio.Drawing.11">
                  <p:embed/>
                  <p:pic>
                    <p:nvPicPr>
                      <p:cNvPr id="0" name=""/>
                      <p:cNvPicPr/>
                      <p:nvPr/>
                    </p:nvPicPr>
                    <p:blipFill>
                      <a:blip r:embed="rId7"/>
                      <a:stretch>
                        <a:fillRect/>
                      </a:stretch>
                    </p:blipFill>
                    <p:spPr>
                      <a:xfrm>
                        <a:off x="2487547" y="1371600"/>
                        <a:ext cx="6501016" cy="4244502"/>
                      </a:xfrm>
                      <a:prstGeom prst="rect">
                        <a:avLst/>
                      </a:prstGeom>
                    </p:spPr>
                  </p:pic>
                </p:oleObj>
              </mc:Fallback>
            </mc:AlternateContent>
          </a:graphicData>
        </a:graphic>
      </p:graphicFrame>
    </p:spTree>
    <p:extLst>
      <p:ext uri="{BB962C8B-B14F-4D97-AF65-F5344CB8AC3E}">
        <p14:creationId xmlns:p14="http://schemas.microsoft.com/office/powerpoint/2010/main" val="15244237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6388" y="277813"/>
            <a:ext cx="10423525" cy="474662"/>
          </a:xfrm>
        </p:spPr>
        <p:txBody>
          <a:bodyPr/>
          <a:lstStyle/>
          <a:p>
            <a:pPr>
              <a:defRPr/>
            </a:pPr>
            <a:r>
              <a:rPr lang="en-US" dirty="0"/>
              <a:t>Motivation</a:t>
            </a:r>
            <a:endParaRPr dirty="0"/>
          </a:p>
        </p:txBody>
      </p:sp>
      <p:sp>
        <p:nvSpPr>
          <p:cNvPr id="16" name="Parallelogram 15"/>
          <p:cNvSpPr/>
          <p:nvPr/>
        </p:nvSpPr>
        <p:spPr>
          <a:xfrm flipH="1">
            <a:off x="-928689" y="1133475"/>
            <a:ext cx="10988676" cy="129540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eaLnBrk="0" hangingPunct="0">
              <a:spcBef>
                <a:spcPct val="30000"/>
              </a:spcBef>
              <a:defRPr/>
            </a:pPr>
            <a:r>
              <a:rPr lang="en-US" sz="2400" b="1" dirty="0" smtClean="0"/>
              <a:t>DNN challenges hardware</a:t>
            </a:r>
            <a:r>
              <a:rPr lang="en-US" sz="2400" b="1" dirty="0"/>
              <a:t>: </a:t>
            </a:r>
          </a:p>
          <a:p>
            <a:pPr marL="0" lvl="1" eaLnBrk="0" hangingPunct="0">
              <a:spcBef>
                <a:spcPct val="30000"/>
              </a:spcBef>
              <a:defRPr/>
            </a:pPr>
            <a:r>
              <a:rPr lang="en-US" sz="2400" b="1" dirty="0"/>
              <a:t>Computation Heavy, </a:t>
            </a:r>
            <a:r>
              <a:rPr lang="en-US" sz="2400" b="1" dirty="0" smtClean="0"/>
              <a:t>Memory </a:t>
            </a:r>
            <a:r>
              <a:rPr lang="en-US" sz="2400" b="1" dirty="0"/>
              <a:t>Heavy and Parallel Execution</a:t>
            </a:r>
          </a:p>
        </p:txBody>
      </p:sp>
      <p:sp>
        <p:nvSpPr>
          <p:cNvPr id="20" name="Parallelogram 19"/>
          <p:cNvSpPr/>
          <p:nvPr/>
        </p:nvSpPr>
        <p:spPr>
          <a:xfrm flipH="1">
            <a:off x="608014" y="2947988"/>
            <a:ext cx="10987087" cy="1295400"/>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400" b="1" dirty="0" smtClean="0"/>
              <a:t>Fortunately, rich data/model </a:t>
            </a:r>
            <a:r>
              <a:rPr lang="en-US" sz="2400" b="1" dirty="0"/>
              <a:t>parallelism of DNN</a:t>
            </a:r>
          </a:p>
          <a:p>
            <a:pPr>
              <a:defRPr/>
            </a:pPr>
            <a:r>
              <a:rPr lang="en-US" sz="2400" b="1" dirty="0"/>
              <a:t>==&gt; </a:t>
            </a:r>
            <a:r>
              <a:rPr lang="en-US" sz="2400" b="1" dirty="0" smtClean="0"/>
              <a:t>GPU </a:t>
            </a:r>
            <a:r>
              <a:rPr lang="en-US" sz="2400" b="1" dirty="0"/>
              <a:t>passive hardware parallelism</a:t>
            </a:r>
          </a:p>
        </p:txBody>
      </p:sp>
      <p:sp>
        <p:nvSpPr>
          <p:cNvPr id="21" name="Parallelogram 20"/>
          <p:cNvSpPr/>
          <p:nvPr/>
        </p:nvSpPr>
        <p:spPr>
          <a:xfrm flipH="1">
            <a:off x="2143126" y="4762500"/>
            <a:ext cx="10987087" cy="129540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800" dirty="0"/>
              <a:t> </a:t>
            </a:r>
            <a:r>
              <a:rPr lang="en-US" sz="2400" b="1" dirty="0"/>
              <a:t>==&gt; </a:t>
            </a:r>
            <a:r>
              <a:rPr lang="en-US" sz="2400" b="1" dirty="0" smtClean="0"/>
              <a:t>Heterogeneous Platforms:</a:t>
            </a:r>
          </a:p>
          <a:p>
            <a:pPr>
              <a:defRPr/>
            </a:pPr>
            <a:r>
              <a:rPr lang="en-US" sz="2400" b="1" dirty="0" smtClean="0"/>
              <a:t>   Clusters of CPU+GPU, or APU server?  </a:t>
            </a:r>
            <a:endParaRPr lang="en-US" sz="2400" b="1" dirty="0"/>
          </a:p>
        </p:txBody>
      </p:sp>
      <p:sp>
        <p:nvSpPr>
          <p:cNvPr id="2" name="TextBox 1"/>
          <p:cNvSpPr txBox="1"/>
          <p:nvPr/>
        </p:nvSpPr>
        <p:spPr>
          <a:xfrm>
            <a:off x="3501481" y="6299769"/>
            <a:ext cx="7326354"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0" i="0" u="none" strike="noStrike" kern="1200" cap="none" spc="0" normalizeH="0" baseline="0" noProof="0" dirty="0" smtClean="0">
                <a:ln>
                  <a:noFill/>
                </a:ln>
                <a:solidFill>
                  <a:schemeClr val="tx1"/>
                </a:solidFill>
                <a:effectLst/>
                <a:uLnTx/>
                <a:uFillTx/>
                <a:latin typeface="+mj-lt"/>
                <a:ea typeface="MS PGothic" pitchFamily="34" charset="-128"/>
                <a:cs typeface="+mn-cs"/>
              </a:rPr>
              <a:t>Note: APU is a processor with both</a:t>
            </a:r>
            <a:r>
              <a:rPr kumimoji="0" lang="en-US" sz="2000" b="0" i="0" u="none" strike="noStrike" kern="1200" cap="none" spc="0" normalizeH="0" noProof="0" dirty="0" smtClean="0">
                <a:ln>
                  <a:noFill/>
                </a:ln>
                <a:solidFill>
                  <a:schemeClr val="tx1"/>
                </a:solidFill>
                <a:effectLst/>
                <a:uLnTx/>
                <a:uFillTx/>
                <a:latin typeface="+mj-lt"/>
                <a:ea typeface="MS PGothic" pitchFamily="34" charset="-128"/>
                <a:cs typeface="+mn-cs"/>
              </a:rPr>
              <a:t> CPU and GPU on the same die.</a:t>
            </a:r>
            <a:endParaRPr kumimoji="0" lang="en-US" sz="20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Tree>
    <p:extLst>
      <p:ext uri="{BB962C8B-B14F-4D97-AF65-F5344CB8AC3E}">
        <p14:creationId xmlns:p14="http://schemas.microsoft.com/office/powerpoint/2010/main" val="1098630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SeaMicro</a:t>
            </a:r>
            <a:r>
              <a:rPr lang="en-US" dirty="0" smtClean="0"/>
              <a:t> </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8715182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019807" y="1531626"/>
            <a:ext cx="4031984" cy="1216005"/>
          </a:xfrm>
          <a:prstGeom prst="rect">
            <a:avLst/>
          </a:prstGeom>
          <a:solidFill>
            <a:schemeClr val="bg1"/>
          </a:solidFill>
          <a:ln w="2857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
        <p:nvSpPr>
          <p:cNvPr id="2" name="Title 1"/>
          <p:cNvSpPr>
            <a:spLocks noGrp="1"/>
          </p:cNvSpPr>
          <p:nvPr>
            <p:ph type="title"/>
          </p:nvPr>
        </p:nvSpPr>
        <p:spPr/>
        <p:txBody>
          <a:bodyPr/>
          <a:lstStyle/>
          <a:p>
            <a:pPr>
              <a:defRPr/>
            </a:pPr>
            <a:r>
              <a:rPr lang="en-US" dirty="0" smtClean="0"/>
              <a:t>CPU+GPU cluster</a:t>
            </a:r>
            <a:endParaRPr lang="en-US" dirty="0"/>
          </a:p>
        </p:txBody>
      </p:sp>
      <p:sp>
        <p:nvSpPr>
          <p:cNvPr id="3" name="Content Placeholder 2"/>
          <p:cNvSpPr>
            <a:spLocks noGrp="1"/>
          </p:cNvSpPr>
          <p:nvPr>
            <p:ph idx="1"/>
          </p:nvPr>
        </p:nvSpPr>
        <p:spPr/>
        <p:txBody>
          <a:bodyPr/>
          <a:lstStyle/>
          <a:p>
            <a:pPr>
              <a:defRPr/>
            </a:pPr>
            <a:r>
              <a:rPr lang="en-US" dirty="0" smtClean="0"/>
              <a:t>Existing Platforms</a:t>
            </a:r>
          </a:p>
          <a:p>
            <a:pPr lvl="1">
              <a:defRPr/>
            </a:pPr>
            <a:r>
              <a:rPr lang="en-US" dirty="0" smtClean="0"/>
              <a:t>CPU cluster (scale out)</a:t>
            </a:r>
          </a:p>
          <a:p>
            <a:pPr lvl="1">
              <a:defRPr/>
            </a:pPr>
            <a:r>
              <a:rPr lang="en-US" dirty="0" smtClean="0"/>
              <a:t>CPU + GPU </a:t>
            </a:r>
            <a:r>
              <a:rPr lang="en-US" dirty="0"/>
              <a:t>clusters </a:t>
            </a:r>
            <a:r>
              <a:rPr lang="en-US" dirty="0" smtClean="0"/>
              <a:t>(scale </a:t>
            </a:r>
            <a:r>
              <a:rPr lang="en-US" dirty="0"/>
              <a:t>up </a:t>
            </a:r>
            <a:r>
              <a:rPr lang="en-US" dirty="0" smtClean="0"/>
              <a:t>+ scale out)</a:t>
            </a:r>
          </a:p>
          <a:p>
            <a:pPr>
              <a:defRPr/>
            </a:pPr>
            <a:endParaRPr lang="en-US" dirty="0" smtClean="0"/>
          </a:p>
          <a:p>
            <a:pPr>
              <a:defRPr/>
            </a:pPr>
            <a:r>
              <a:rPr lang="en-US" dirty="0" smtClean="0"/>
              <a:t>Bottlenecks</a:t>
            </a:r>
          </a:p>
          <a:p>
            <a:pPr lvl="1">
              <a:defRPr/>
            </a:pPr>
            <a:r>
              <a:rPr lang="en-US" dirty="0" smtClean="0">
                <a:solidFill>
                  <a:srgbClr val="C00000"/>
                </a:solidFill>
              </a:rPr>
              <a:t>GPU device memory size limitation for DNN data/model</a:t>
            </a:r>
          </a:p>
          <a:p>
            <a:pPr lvl="2">
              <a:defRPr/>
            </a:pPr>
            <a:r>
              <a:rPr lang="en-US" dirty="0" smtClean="0">
                <a:solidFill>
                  <a:srgbClr val="C00000"/>
                </a:solidFill>
              </a:rPr>
              <a:t>Every 250M parameters require 1GB memory </a:t>
            </a:r>
          </a:p>
          <a:p>
            <a:pPr lvl="1">
              <a:defRPr/>
            </a:pPr>
            <a:r>
              <a:rPr lang="en-US" dirty="0" smtClean="0">
                <a:solidFill>
                  <a:srgbClr val="C00000"/>
                </a:solidFill>
              </a:rPr>
              <a:t>Communication overheads are bottleneck</a:t>
            </a:r>
          </a:p>
          <a:p>
            <a:pPr lvl="2">
              <a:defRPr/>
            </a:pPr>
            <a:r>
              <a:rPr lang="en-US" dirty="0" smtClean="0">
                <a:solidFill>
                  <a:srgbClr val="C00000"/>
                </a:solidFill>
              </a:rPr>
              <a:t>Intra node between CPU and GPU, intern node</a:t>
            </a:r>
          </a:p>
          <a:p>
            <a:pPr lvl="1">
              <a:defRPr/>
            </a:pPr>
            <a:r>
              <a:rPr lang="en-US" dirty="0" smtClean="0">
                <a:solidFill>
                  <a:srgbClr val="C00000"/>
                </a:solidFill>
              </a:rPr>
              <a:t>GPU is big and power hungry, low density</a:t>
            </a:r>
            <a:endParaRPr lang="en-US" dirty="0">
              <a:solidFill>
                <a:srgbClr val="FF0000"/>
              </a:solidFill>
            </a:endParaRPr>
          </a:p>
          <a:p>
            <a:pPr>
              <a:defRPr/>
            </a:pPr>
            <a:endParaRPr lang="en-US" dirty="0" smtClean="0"/>
          </a:p>
        </p:txBody>
      </p:sp>
      <p:sp>
        <p:nvSpPr>
          <p:cNvPr id="12" name="Rectangle 11"/>
          <p:cNvSpPr/>
          <p:nvPr/>
        </p:nvSpPr>
        <p:spPr>
          <a:xfrm>
            <a:off x="461547" y="5101460"/>
            <a:ext cx="6577449" cy="923330"/>
          </a:xfrm>
          <a:prstGeom prst="rect">
            <a:avLst/>
          </a:prstGeom>
        </p:spPr>
        <p:txBody>
          <a:bodyPr wrap="square">
            <a:spAutoFit/>
          </a:bodyPr>
          <a:lstStyle/>
          <a:p>
            <a:pPr marL="285750" indent="-285750">
              <a:buFont typeface="Arial" pitchFamily="34" charset="0"/>
              <a:buChar char="•"/>
            </a:pPr>
            <a:r>
              <a:rPr lang="en-US" dirty="0" smtClean="0">
                <a:solidFill>
                  <a:srgbClr val="000000"/>
                </a:solidFill>
              </a:rPr>
              <a:t>Google </a:t>
            </a:r>
            <a:r>
              <a:rPr lang="en-US" dirty="0">
                <a:solidFill>
                  <a:srgbClr val="000000"/>
                </a:solidFill>
              </a:rPr>
              <a:t>Brain’s 1000 processor </a:t>
            </a:r>
            <a:r>
              <a:rPr lang="en-US" dirty="0" smtClean="0">
                <a:solidFill>
                  <a:srgbClr val="000000"/>
                </a:solidFill>
              </a:rPr>
              <a:t>system</a:t>
            </a:r>
          </a:p>
          <a:p>
            <a:pPr marL="285750" indent="-285750">
              <a:buFont typeface="Arial" pitchFamily="34" charset="0"/>
              <a:buChar char="•"/>
            </a:pPr>
            <a:r>
              <a:rPr lang="en-US" dirty="0" smtClean="0">
                <a:solidFill>
                  <a:srgbClr val="000000"/>
                </a:solidFill>
              </a:rPr>
              <a:t>Stanford Univ. Andrew </a:t>
            </a:r>
            <a:r>
              <a:rPr lang="en-US" dirty="0">
                <a:solidFill>
                  <a:srgbClr val="000000"/>
                </a:solidFill>
              </a:rPr>
              <a:t>Y. Ng etc., “Deep learning with COTS HPC systems”, International Conference on Machine Learning, </a:t>
            </a:r>
            <a:r>
              <a:rPr lang="en-US" dirty="0" smtClean="0">
                <a:solidFill>
                  <a:srgbClr val="000000"/>
                </a:solidFill>
              </a:rPr>
              <a:t>2013</a:t>
            </a:r>
          </a:p>
        </p:txBody>
      </p:sp>
      <p:sp>
        <p:nvSpPr>
          <p:cNvPr id="5" name="Rectangle 4"/>
          <p:cNvSpPr/>
          <p:nvPr/>
        </p:nvSpPr>
        <p:spPr bwMode="auto">
          <a:xfrm>
            <a:off x="8146058" y="1922343"/>
            <a:ext cx="864076" cy="410859"/>
          </a:xfrm>
          <a:prstGeom prst="rect">
            <a:avLst/>
          </a:prstGeom>
          <a:solidFill>
            <a:srgbClr val="7030A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2">
                  <a:lumMod val="75000"/>
                </a:schemeClr>
              </a:solidFill>
            </a:endParaRPr>
          </a:p>
        </p:txBody>
      </p:sp>
      <p:cxnSp>
        <p:nvCxnSpPr>
          <p:cNvPr id="6" name="Straight Connector 5"/>
          <p:cNvCxnSpPr/>
          <p:nvPr/>
        </p:nvCxnSpPr>
        <p:spPr bwMode="auto">
          <a:xfrm>
            <a:off x="7876302" y="1674145"/>
            <a:ext cx="0" cy="4031557"/>
          </a:xfrm>
          <a:prstGeom prst="line">
            <a:avLst/>
          </a:prstGeom>
          <a:ln w="57150">
            <a:solidFill>
              <a:srgbClr val="00AAB5"/>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auto">
          <a:xfrm>
            <a:off x="9045655" y="2127771"/>
            <a:ext cx="537601"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444" name="TextBox 13"/>
          <p:cNvSpPr txBox="1">
            <a:spLocks noChangeArrowheads="1"/>
          </p:cNvSpPr>
          <p:nvPr/>
        </p:nvSpPr>
        <p:spPr bwMode="auto">
          <a:xfrm>
            <a:off x="8142972" y="1941045"/>
            <a:ext cx="1267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a:solidFill>
                  <a:srgbClr val="FFFFFF"/>
                </a:solidFill>
              </a:rPr>
              <a:t> </a:t>
            </a:r>
            <a:r>
              <a:rPr lang="en-US" dirty="0" smtClean="0">
                <a:solidFill>
                  <a:srgbClr val="FFFFFF"/>
                </a:solidFill>
              </a:rPr>
              <a:t> CPUs</a:t>
            </a:r>
          </a:p>
        </p:txBody>
      </p:sp>
      <p:cxnSp>
        <p:nvCxnSpPr>
          <p:cNvPr id="30" name="Straight Connector 29"/>
          <p:cNvCxnSpPr/>
          <p:nvPr/>
        </p:nvCxnSpPr>
        <p:spPr bwMode="auto">
          <a:xfrm>
            <a:off x="9314455" y="2861323"/>
            <a:ext cx="9825" cy="620619"/>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sp>
        <p:nvSpPr>
          <p:cNvPr id="18464" name="TextBox 34"/>
          <p:cNvSpPr txBox="1">
            <a:spLocks noChangeArrowheads="1"/>
          </p:cNvSpPr>
          <p:nvPr/>
        </p:nvSpPr>
        <p:spPr bwMode="auto">
          <a:xfrm>
            <a:off x="6530029" y="2945056"/>
            <a:ext cx="22465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b="1" dirty="0" err="1" smtClean="0">
                <a:solidFill>
                  <a:srgbClr val="00AAB5"/>
                </a:solidFill>
              </a:rPr>
              <a:t>Infiniband</a:t>
            </a:r>
            <a:r>
              <a:rPr lang="en-US" b="1" dirty="0" smtClean="0">
                <a:solidFill>
                  <a:srgbClr val="00AAB5"/>
                </a:solidFill>
              </a:rPr>
              <a:t> Connection</a:t>
            </a:r>
          </a:p>
        </p:txBody>
      </p:sp>
      <p:grpSp>
        <p:nvGrpSpPr>
          <p:cNvPr id="39" name="Group 38"/>
          <p:cNvGrpSpPr/>
          <p:nvPr/>
        </p:nvGrpSpPr>
        <p:grpSpPr>
          <a:xfrm>
            <a:off x="9595686" y="1620488"/>
            <a:ext cx="3078491" cy="960279"/>
            <a:chOff x="10057507" y="2602839"/>
            <a:chExt cx="2069060" cy="890491"/>
          </a:xfrm>
        </p:grpSpPr>
        <p:sp>
          <p:nvSpPr>
            <p:cNvPr id="8" name="Rectangle 7"/>
            <p:cNvSpPr/>
            <p:nvPr/>
          </p:nvSpPr>
          <p:spPr bwMode="auto">
            <a:xfrm>
              <a:off x="10057507" y="269225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9" name="Rectangle 8"/>
            <p:cNvSpPr/>
            <p:nvPr/>
          </p:nvSpPr>
          <p:spPr bwMode="auto">
            <a:xfrm>
              <a:off x="10057507" y="288275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10" name="Rectangle 9"/>
            <p:cNvSpPr/>
            <p:nvPr/>
          </p:nvSpPr>
          <p:spPr bwMode="auto">
            <a:xfrm>
              <a:off x="10057507" y="307325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11" name="Rectangle 10"/>
            <p:cNvSpPr/>
            <p:nvPr/>
          </p:nvSpPr>
          <p:spPr bwMode="auto">
            <a:xfrm>
              <a:off x="10057507" y="326375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18445" name="TextBox 14"/>
            <p:cNvSpPr txBox="1">
              <a:spLocks noChangeArrowheads="1"/>
            </p:cNvSpPr>
            <p:nvPr/>
          </p:nvSpPr>
          <p:spPr bwMode="auto">
            <a:xfrm>
              <a:off x="10501390" y="2602839"/>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sp>
          <p:nvSpPr>
            <p:cNvPr id="35" name="TextBox 14"/>
            <p:cNvSpPr txBox="1">
              <a:spLocks noChangeArrowheads="1"/>
            </p:cNvSpPr>
            <p:nvPr/>
          </p:nvSpPr>
          <p:spPr bwMode="auto">
            <a:xfrm>
              <a:off x="10501390" y="2787505"/>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sp>
          <p:nvSpPr>
            <p:cNvPr id="36" name="TextBox 14"/>
            <p:cNvSpPr txBox="1">
              <a:spLocks noChangeArrowheads="1"/>
            </p:cNvSpPr>
            <p:nvPr/>
          </p:nvSpPr>
          <p:spPr bwMode="auto">
            <a:xfrm>
              <a:off x="10501390" y="2955402"/>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sp>
          <p:nvSpPr>
            <p:cNvPr id="37" name="TextBox 14"/>
            <p:cNvSpPr txBox="1">
              <a:spLocks noChangeArrowheads="1"/>
            </p:cNvSpPr>
            <p:nvPr/>
          </p:nvSpPr>
          <p:spPr bwMode="auto">
            <a:xfrm>
              <a:off x="10501390" y="3150839"/>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grpSp>
      <p:sp>
        <p:nvSpPr>
          <p:cNvPr id="48" name="Rectangle 47"/>
          <p:cNvSpPr/>
          <p:nvPr/>
        </p:nvSpPr>
        <p:spPr bwMode="auto">
          <a:xfrm>
            <a:off x="8131893" y="3880976"/>
            <a:ext cx="864076" cy="410859"/>
          </a:xfrm>
          <a:prstGeom prst="rect">
            <a:avLst/>
          </a:prstGeom>
          <a:solidFill>
            <a:srgbClr val="7030A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2">
                  <a:lumMod val="75000"/>
                </a:schemeClr>
              </a:solidFill>
            </a:endParaRPr>
          </a:p>
        </p:txBody>
      </p:sp>
      <p:cxnSp>
        <p:nvCxnSpPr>
          <p:cNvPr id="49" name="Straight Connector 48"/>
          <p:cNvCxnSpPr/>
          <p:nvPr/>
        </p:nvCxnSpPr>
        <p:spPr bwMode="auto">
          <a:xfrm>
            <a:off x="9031489" y="4086405"/>
            <a:ext cx="537601"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13"/>
          <p:cNvSpPr txBox="1">
            <a:spLocks noChangeArrowheads="1"/>
          </p:cNvSpPr>
          <p:nvPr/>
        </p:nvSpPr>
        <p:spPr bwMode="auto">
          <a:xfrm>
            <a:off x="8128805" y="3899679"/>
            <a:ext cx="1267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a:solidFill>
                  <a:srgbClr val="FFFFFF"/>
                </a:solidFill>
              </a:rPr>
              <a:t> </a:t>
            </a:r>
            <a:r>
              <a:rPr lang="en-US" dirty="0" smtClean="0">
                <a:solidFill>
                  <a:srgbClr val="FFFFFF"/>
                </a:solidFill>
              </a:rPr>
              <a:t> CPUs</a:t>
            </a:r>
          </a:p>
        </p:txBody>
      </p:sp>
      <p:grpSp>
        <p:nvGrpSpPr>
          <p:cNvPr id="40" name="Group 39"/>
          <p:cNvGrpSpPr/>
          <p:nvPr/>
        </p:nvGrpSpPr>
        <p:grpSpPr>
          <a:xfrm>
            <a:off x="9581520" y="3579121"/>
            <a:ext cx="3092656" cy="960279"/>
            <a:chOff x="10045017" y="4494079"/>
            <a:chExt cx="2069060" cy="890491"/>
          </a:xfrm>
        </p:grpSpPr>
        <p:sp>
          <p:nvSpPr>
            <p:cNvPr id="50" name="Rectangle 49"/>
            <p:cNvSpPr/>
            <p:nvPr/>
          </p:nvSpPr>
          <p:spPr bwMode="auto">
            <a:xfrm>
              <a:off x="10045017" y="458349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51" name="Rectangle 50"/>
            <p:cNvSpPr/>
            <p:nvPr/>
          </p:nvSpPr>
          <p:spPr bwMode="auto">
            <a:xfrm>
              <a:off x="10045017" y="477399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52" name="Rectangle 51"/>
            <p:cNvSpPr/>
            <p:nvPr/>
          </p:nvSpPr>
          <p:spPr bwMode="auto">
            <a:xfrm>
              <a:off x="10045017" y="496449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53" name="Rectangle 52"/>
            <p:cNvSpPr/>
            <p:nvPr/>
          </p:nvSpPr>
          <p:spPr bwMode="auto">
            <a:xfrm>
              <a:off x="10045017" y="515499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55" name="TextBox 14"/>
            <p:cNvSpPr txBox="1">
              <a:spLocks noChangeArrowheads="1"/>
            </p:cNvSpPr>
            <p:nvPr/>
          </p:nvSpPr>
          <p:spPr bwMode="auto">
            <a:xfrm>
              <a:off x="10488900" y="4494079"/>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sp>
          <p:nvSpPr>
            <p:cNvPr id="56" name="TextBox 14"/>
            <p:cNvSpPr txBox="1">
              <a:spLocks noChangeArrowheads="1"/>
            </p:cNvSpPr>
            <p:nvPr/>
          </p:nvSpPr>
          <p:spPr bwMode="auto">
            <a:xfrm>
              <a:off x="10488900" y="4678745"/>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sp>
          <p:nvSpPr>
            <p:cNvPr id="57" name="TextBox 14"/>
            <p:cNvSpPr txBox="1">
              <a:spLocks noChangeArrowheads="1"/>
            </p:cNvSpPr>
            <p:nvPr/>
          </p:nvSpPr>
          <p:spPr bwMode="auto">
            <a:xfrm>
              <a:off x="10488900" y="4846642"/>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sp>
          <p:nvSpPr>
            <p:cNvPr id="58" name="TextBox 14"/>
            <p:cNvSpPr txBox="1">
              <a:spLocks noChangeArrowheads="1"/>
            </p:cNvSpPr>
            <p:nvPr/>
          </p:nvSpPr>
          <p:spPr bwMode="auto">
            <a:xfrm>
              <a:off x="10488900" y="5042079"/>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grpSp>
      <p:sp>
        <p:nvSpPr>
          <p:cNvPr id="59" name="Rectangle 58"/>
          <p:cNvSpPr/>
          <p:nvPr/>
        </p:nvSpPr>
        <p:spPr bwMode="auto">
          <a:xfrm>
            <a:off x="8131893" y="5012512"/>
            <a:ext cx="864076" cy="410859"/>
          </a:xfrm>
          <a:prstGeom prst="rect">
            <a:avLst/>
          </a:prstGeom>
          <a:solidFill>
            <a:srgbClr val="7030A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2">
                  <a:lumMod val="75000"/>
                </a:schemeClr>
              </a:solidFill>
            </a:endParaRPr>
          </a:p>
        </p:txBody>
      </p:sp>
      <p:cxnSp>
        <p:nvCxnSpPr>
          <p:cNvPr id="60" name="Straight Connector 59"/>
          <p:cNvCxnSpPr/>
          <p:nvPr/>
        </p:nvCxnSpPr>
        <p:spPr bwMode="auto">
          <a:xfrm>
            <a:off x="9031489" y="5217940"/>
            <a:ext cx="537601"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TextBox 13"/>
          <p:cNvSpPr txBox="1">
            <a:spLocks noChangeArrowheads="1"/>
          </p:cNvSpPr>
          <p:nvPr/>
        </p:nvSpPr>
        <p:spPr bwMode="auto">
          <a:xfrm>
            <a:off x="8128805" y="5031213"/>
            <a:ext cx="1267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a:solidFill>
                  <a:srgbClr val="FFFFFF"/>
                </a:solidFill>
              </a:rPr>
              <a:t> </a:t>
            </a:r>
            <a:r>
              <a:rPr lang="en-US" dirty="0" smtClean="0">
                <a:solidFill>
                  <a:srgbClr val="FFFFFF"/>
                </a:solidFill>
              </a:rPr>
              <a:t> CPUs</a:t>
            </a:r>
          </a:p>
        </p:txBody>
      </p:sp>
      <p:grpSp>
        <p:nvGrpSpPr>
          <p:cNvPr id="41" name="Group 40"/>
          <p:cNvGrpSpPr/>
          <p:nvPr/>
        </p:nvGrpSpPr>
        <p:grpSpPr>
          <a:xfrm>
            <a:off x="9581520" y="4710655"/>
            <a:ext cx="3092656" cy="960279"/>
            <a:chOff x="10045017" y="5543379"/>
            <a:chExt cx="2069060" cy="890491"/>
          </a:xfrm>
        </p:grpSpPr>
        <p:sp>
          <p:nvSpPr>
            <p:cNvPr id="61" name="Rectangle 60"/>
            <p:cNvSpPr/>
            <p:nvPr/>
          </p:nvSpPr>
          <p:spPr bwMode="auto">
            <a:xfrm>
              <a:off x="10045017" y="563279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62" name="Rectangle 61"/>
            <p:cNvSpPr/>
            <p:nvPr/>
          </p:nvSpPr>
          <p:spPr bwMode="auto">
            <a:xfrm>
              <a:off x="10045017" y="582329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63" name="Rectangle 62"/>
            <p:cNvSpPr/>
            <p:nvPr/>
          </p:nvSpPr>
          <p:spPr bwMode="auto">
            <a:xfrm>
              <a:off x="10045017" y="601379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64" name="Rectangle 63"/>
            <p:cNvSpPr/>
            <p:nvPr/>
          </p:nvSpPr>
          <p:spPr bwMode="auto">
            <a:xfrm>
              <a:off x="10045017" y="6204295"/>
              <a:ext cx="1523603" cy="190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66" name="TextBox 14"/>
            <p:cNvSpPr txBox="1">
              <a:spLocks noChangeArrowheads="1"/>
            </p:cNvSpPr>
            <p:nvPr/>
          </p:nvSpPr>
          <p:spPr bwMode="auto">
            <a:xfrm>
              <a:off x="10488900" y="5543379"/>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sp>
          <p:nvSpPr>
            <p:cNvPr id="67" name="TextBox 14"/>
            <p:cNvSpPr txBox="1">
              <a:spLocks noChangeArrowheads="1"/>
            </p:cNvSpPr>
            <p:nvPr/>
          </p:nvSpPr>
          <p:spPr bwMode="auto">
            <a:xfrm>
              <a:off x="10488900" y="5728045"/>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sp>
          <p:nvSpPr>
            <p:cNvPr id="68" name="TextBox 14"/>
            <p:cNvSpPr txBox="1">
              <a:spLocks noChangeArrowheads="1"/>
            </p:cNvSpPr>
            <p:nvPr/>
          </p:nvSpPr>
          <p:spPr bwMode="auto">
            <a:xfrm>
              <a:off x="10488900" y="5895942"/>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sp>
          <p:nvSpPr>
            <p:cNvPr id="69" name="TextBox 14"/>
            <p:cNvSpPr txBox="1">
              <a:spLocks noChangeArrowheads="1"/>
            </p:cNvSpPr>
            <p:nvPr/>
          </p:nvSpPr>
          <p:spPr bwMode="auto">
            <a:xfrm>
              <a:off x="10488900" y="6091379"/>
              <a:ext cx="1625177" cy="34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dirty="0" smtClean="0">
                  <a:solidFill>
                    <a:srgbClr val="FFFFFF"/>
                  </a:solidFill>
                </a:rPr>
                <a:t>GPU</a:t>
              </a:r>
            </a:p>
          </p:txBody>
        </p:sp>
      </p:grpSp>
      <p:cxnSp>
        <p:nvCxnSpPr>
          <p:cNvPr id="46" name="Straight Connector 45"/>
          <p:cNvCxnSpPr/>
          <p:nvPr/>
        </p:nvCxnSpPr>
        <p:spPr bwMode="auto">
          <a:xfrm>
            <a:off x="7876304" y="2110790"/>
            <a:ext cx="252501" cy="0"/>
          </a:xfrm>
          <a:prstGeom prst="line">
            <a:avLst/>
          </a:prstGeom>
          <a:ln w="28575">
            <a:solidFill>
              <a:srgbClr val="00AAB5"/>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bwMode="auto">
          <a:xfrm>
            <a:off x="7850112" y="4124493"/>
            <a:ext cx="252501" cy="0"/>
          </a:xfrm>
          <a:prstGeom prst="line">
            <a:avLst/>
          </a:prstGeom>
          <a:ln w="28575">
            <a:solidFill>
              <a:srgbClr val="00AAB5"/>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auto">
          <a:xfrm>
            <a:off x="7893558" y="5217940"/>
            <a:ext cx="252501" cy="0"/>
          </a:xfrm>
          <a:prstGeom prst="line">
            <a:avLst/>
          </a:prstGeom>
          <a:ln w="28575">
            <a:solidFill>
              <a:srgbClr val="00AAB5"/>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990103" y="1801221"/>
            <a:ext cx="812024" cy="3139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1600" b="1" i="0" u="none" strike="noStrike" kern="1200" cap="none" spc="0" normalizeH="0" baseline="0" noProof="0" dirty="0" smtClean="0">
                <a:ln>
                  <a:noFill/>
                </a:ln>
                <a:solidFill>
                  <a:schemeClr val="tx1"/>
                </a:solidFill>
                <a:effectLst/>
                <a:uLnTx/>
                <a:uFillTx/>
                <a:latin typeface="+mj-lt"/>
                <a:ea typeface="MS PGothic" pitchFamily="34" charset="-128"/>
                <a:cs typeface="+mn-cs"/>
              </a:rPr>
              <a:t>PCIE</a:t>
            </a:r>
            <a:endParaRPr kumimoji="0" lang="en-US" sz="16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72" name="TextBox 71"/>
          <p:cNvSpPr txBox="1"/>
          <p:nvPr/>
        </p:nvSpPr>
        <p:spPr>
          <a:xfrm>
            <a:off x="9010135" y="3765015"/>
            <a:ext cx="812024" cy="3139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1600" b="1" i="0" u="none" strike="noStrike" kern="1200" cap="none" spc="0" normalizeH="0" baseline="0" noProof="0" dirty="0" smtClean="0">
                <a:ln>
                  <a:noFill/>
                </a:ln>
                <a:solidFill>
                  <a:schemeClr val="tx1"/>
                </a:solidFill>
                <a:effectLst/>
                <a:uLnTx/>
                <a:uFillTx/>
                <a:latin typeface="+mj-lt"/>
                <a:ea typeface="MS PGothic" pitchFamily="34" charset="-128"/>
                <a:cs typeface="+mn-cs"/>
              </a:rPr>
              <a:t>PCIE</a:t>
            </a:r>
            <a:endParaRPr kumimoji="0" lang="en-US" sz="16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73" name="TextBox 72"/>
          <p:cNvSpPr txBox="1"/>
          <p:nvPr/>
        </p:nvSpPr>
        <p:spPr>
          <a:xfrm>
            <a:off x="9023353" y="4905876"/>
            <a:ext cx="812024" cy="3139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1600" b="1" i="0" u="none" strike="noStrike" kern="1200" cap="none" spc="0" normalizeH="0" baseline="0" noProof="0" dirty="0" smtClean="0">
                <a:ln>
                  <a:noFill/>
                </a:ln>
                <a:solidFill>
                  <a:schemeClr val="tx1"/>
                </a:solidFill>
                <a:effectLst/>
                <a:uLnTx/>
                <a:uFillTx/>
                <a:latin typeface="+mj-lt"/>
                <a:ea typeface="MS PGothic" pitchFamily="34" charset="-128"/>
                <a:cs typeface="+mn-cs"/>
              </a:rPr>
              <a:t>PCIE</a:t>
            </a:r>
            <a:endParaRPr kumimoji="0" lang="en-US" sz="16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16" name="TextBox 15"/>
          <p:cNvSpPr txBox="1"/>
          <p:nvPr/>
        </p:nvSpPr>
        <p:spPr>
          <a:xfrm>
            <a:off x="8963874" y="1066656"/>
            <a:ext cx="1716566"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1" i="0" u="none" strike="noStrike" kern="1200" cap="none" spc="0" normalizeH="0" baseline="0" noProof="0" dirty="0" smtClean="0">
                <a:ln>
                  <a:noFill/>
                </a:ln>
                <a:solidFill>
                  <a:schemeClr val="tx1"/>
                </a:solidFill>
                <a:effectLst/>
                <a:uLnTx/>
                <a:uFillTx/>
                <a:latin typeface="+mj-lt"/>
                <a:ea typeface="MS PGothic" pitchFamily="34" charset="-128"/>
                <a:cs typeface="+mn-cs"/>
              </a:rPr>
              <a:t>A  node</a:t>
            </a:r>
            <a:endParaRPr kumimoji="0" lang="en-US" sz="2000" b="1"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Tree>
    <p:extLst>
      <p:ext uri="{BB962C8B-B14F-4D97-AF65-F5344CB8AC3E}">
        <p14:creationId xmlns:p14="http://schemas.microsoft.com/office/powerpoint/2010/main" val="6903438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686" y="2879135"/>
            <a:ext cx="5002690" cy="3899678"/>
          </a:xfrm>
          <a:prstGeom prst="rect">
            <a:avLst/>
          </a:prstGeom>
        </p:spPr>
      </p:pic>
      <p:sp>
        <p:nvSpPr>
          <p:cNvPr id="2" name="Title 1"/>
          <p:cNvSpPr>
            <a:spLocks noGrp="1"/>
          </p:cNvSpPr>
          <p:nvPr>
            <p:ph type="title"/>
          </p:nvPr>
        </p:nvSpPr>
        <p:spPr/>
        <p:txBody>
          <a:bodyPr/>
          <a:lstStyle/>
          <a:p>
            <a:r>
              <a:rPr lang="en-US" dirty="0" smtClean="0"/>
              <a:t>APU and APU Server</a:t>
            </a:r>
            <a:endParaRPr lang="en-US" dirty="0"/>
          </a:p>
        </p:txBody>
      </p:sp>
      <p:sp>
        <p:nvSpPr>
          <p:cNvPr id="3" name="Content Placeholder 2"/>
          <p:cNvSpPr>
            <a:spLocks noGrp="1"/>
          </p:cNvSpPr>
          <p:nvPr>
            <p:ph idx="1"/>
          </p:nvPr>
        </p:nvSpPr>
        <p:spPr/>
        <p:txBody>
          <a:bodyPr/>
          <a:lstStyle/>
          <a:p>
            <a:pPr>
              <a:defRPr/>
            </a:pPr>
            <a:r>
              <a:rPr lang="en-US" dirty="0" smtClean="0"/>
              <a:t>APU</a:t>
            </a:r>
          </a:p>
          <a:p>
            <a:pPr lvl="1">
              <a:defRPr/>
            </a:pPr>
            <a:r>
              <a:rPr lang="en-US" dirty="0" smtClean="0"/>
              <a:t>In 2009, AMD launched the first chip integrated with both CPU and GPU</a:t>
            </a:r>
          </a:p>
          <a:p>
            <a:pPr lvl="1">
              <a:defRPr/>
            </a:pPr>
            <a:r>
              <a:rPr lang="en-US" dirty="0" smtClean="0"/>
              <a:t>Programming through </a:t>
            </a:r>
            <a:r>
              <a:rPr lang="en-US" dirty="0" err="1"/>
              <a:t>OpenCL</a:t>
            </a:r>
            <a:r>
              <a:rPr lang="en-US" dirty="0" smtClean="0"/>
              <a:t> </a:t>
            </a:r>
          </a:p>
          <a:p>
            <a:pPr>
              <a:defRPr/>
            </a:pPr>
            <a:r>
              <a:rPr lang="en-US" dirty="0" smtClean="0"/>
              <a:t>Architectural Advantages </a:t>
            </a:r>
          </a:p>
          <a:p>
            <a:pPr lvl="1">
              <a:defRPr/>
            </a:pPr>
            <a:r>
              <a:rPr lang="en-US" b="1" dirty="0" smtClean="0"/>
              <a:t>Unified address memory: GPU CPU share very big memory</a:t>
            </a:r>
          </a:p>
          <a:p>
            <a:pPr lvl="1">
              <a:defRPr/>
            </a:pPr>
            <a:r>
              <a:rPr lang="en-US" b="1" dirty="0" smtClean="0"/>
              <a:t>Very efficient data sharing: no data copy</a:t>
            </a:r>
          </a:p>
          <a:p>
            <a:pPr lvl="1">
              <a:defRPr/>
            </a:pPr>
            <a:r>
              <a:rPr lang="en-CA" b="1" kern="0" dirty="0">
                <a:solidFill>
                  <a:schemeClr val="accent3">
                    <a:lumMod val="75000"/>
                  </a:schemeClr>
                </a:solidFill>
              </a:rPr>
              <a:t>Fully coherent memory </a:t>
            </a:r>
            <a:endParaRPr lang="en-CA" b="1" kern="0" dirty="0" smtClean="0">
              <a:solidFill>
                <a:schemeClr val="accent3">
                  <a:lumMod val="75000"/>
                </a:schemeClr>
              </a:solidFill>
            </a:endParaRPr>
          </a:p>
          <a:p>
            <a:pPr lvl="1">
              <a:defRPr/>
            </a:pPr>
            <a:r>
              <a:rPr lang="en-CA" b="1" kern="0" dirty="0" smtClean="0">
                <a:solidFill>
                  <a:schemeClr val="accent3">
                    <a:lumMod val="75000"/>
                  </a:schemeClr>
                </a:solidFill>
              </a:rPr>
              <a:t>Sharing through pointers</a:t>
            </a:r>
            <a:endParaRPr lang="en-US" dirty="0">
              <a:solidFill>
                <a:schemeClr val="accent3">
                  <a:lumMod val="75000"/>
                </a:schemeClr>
              </a:solidFill>
            </a:endParaRPr>
          </a:p>
          <a:p>
            <a:pPr>
              <a:defRPr/>
            </a:pPr>
            <a:endParaRPr lang="en-US" dirty="0" smtClean="0"/>
          </a:p>
          <a:p>
            <a:pPr>
              <a:defRPr/>
            </a:pPr>
            <a:r>
              <a:rPr lang="en-US" dirty="0" smtClean="0"/>
              <a:t>APU </a:t>
            </a:r>
            <a:r>
              <a:rPr lang="en-US" dirty="0"/>
              <a:t>S</a:t>
            </a:r>
            <a:r>
              <a:rPr lang="en-US" dirty="0" smtClean="0"/>
              <a:t>erver</a:t>
            </a:r>
            <a:endParaRPr lang="en-US" dirty="0"/>
          </a:p>
          <a:p>
            <a:pPr lvl="1"/>
            <a:r>
              <a:rPr lang="en-US" dirty="0" smtClean="0"/>
              <a:t>High density, low power data server</a:t>
            </a:r>
          </a:p>
          <a:p>
            <a:pPr lvl="1"/>
            <a:r>
              <a:rPr lang="en-US" dirty="0" smtClean="0"/>
              <a:t>Customized fast FABRIC</a:t>
            </a:r>
          </a:p>
          <a:p>
            <a:pPr lvl="1"/>
            <a:r>
              <a:rPr lang="en-US" dirty="0" smtClean="0"/>
              <a:t>In advance research on internal prototype</a:t>
            </a:r>
            <a:endParaRPr lang="en-US" dirty="0"/>
          </a:p>
        </p:txBody>
      </p:sp>
      <p:grpSp>
        <p:nvGrpSpPr>
          <p:cNvPr id="4" name="Group 3"/>
          <p:cNvGrpSpPr/>
          <p:nvPr/>
        </p:nvGrpSpPr>
        <p:grpSpPr>
          <a:xfrm>
            <a:off x="9533433" y="1463041"/>
            <a:ext cx="2560320" cy="2532612"/>
            <a:chOff x="1834860" y="1066800"/>
            <a:chExt cx="5474280" cy="5416132"/>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4860" y="1066800"/>
              <a:ext cx="5474280" cy="5416132"/>
            </a:xfrm>
            <a:prstGeom prst="rect">
              <a:avLst/>
            </a:prstGeom>
          </p:spPr>
        </p:pic>
        <p:pic>
          <p:nvPicPr>
            <p:cNvPr id="6" name="Picture 5" descr="http://diit.cz/data/images/thumb/67833_2b9e5e4fbd.jpg?13094342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6641" y="1858019"/>
              <a:ext cx="3210718" cy="38336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24080" y="3965330"/>
              <a:ext cx="2495844" cy="1382215"/>
            </a:xfrm>
            <a:prstGeom prst="rect">
              <a:avLst/>
            </a:prstGeom>
          </p:spPr>
          <p:txBody>
            <a:bodyPr wrap="non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4000" b="0" i="0" u="none" strike="noStrike" kern="1200" cap="none" spc="0" normalizeH="0" baseline="0" noProof="0" dirty="0" smtClean="0">
                  <a:ln>
                    <a:noFill/>
                  </a:ln>
                  <a:solidFill>
                    <a:schemeClr val="tx2"/>
                  </a:solidFill>
                  <a:effectLst/>
                  <a:uLnTx/>
                  <a:uFillTx/>
                  <a:latin typeface="+mj-lt"/>
                  <a:ea typeface="MS PGothic" pitchFamily="34" charset="-128"/>
                  <a:cs typeface="+mn-cs"/>
                </a:rPr>
                <a:t>CPU </a:t>
              </a:r>
            </a:p>
          </p:txBody>
        </p:sp>
        <p:sp>
          <p:nvSpPr>
            <p:cNvPr id="8" name="TextBox 7"/>
            <p:cNvSpPr txBox="1"/>
            <p:nvPr/>
          </p:nvSpPr>
          <p:spPr>
            <a:xfrm>
              <a:off x="3232945" y="1764140"/>
              <a:ext cx="2728908" cy="1974593"/>
            </a:xfrm>
            <a:prstGeom prst="rect">
              <a:avLst/>
            </a:prstGeom>
          </p:spPr>
          <p:txBody>
            <a:bodyPr wrap="none" rtlCol="0" anchor="ctr" anchorCtr="0">
              <a:spAutoFit/>
            </a:bodyPr>
            <a:lstStyle/>
            <a:p>
              <a:pPr marL="0" marR="0" indent="0" algn="ctr"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4000" b="0" i="0" u="none" strike="noStrike" kern="1200" cap="none" spc="0" normalizeH="0" baseline="0" noProof="0" dirty="0" smtClean="0">
                  <a:ln>
                    <a:noFill/>
                  </a:ln>
                  <a:solidFill>
                    <a:schemeClr val="tx2"/>
                  </a:solidFill>
                  <a:effectLst/>
                  <a:uLnTx/>
                  <a:uFillTx/>
                  <a:latin typeface="+mj-lt"/>
                  <a:ea typeface="MS PGothic" pitchFamily="34" charset="-128"/>
                  <a:cs typeface="+mn-cs"/>
                </a:rPr>
                <a:t>GPU</a:t>
              </a:r>
              <a:r>
                <a:rPr kumimoji="0" lang="en-US" sz="6000" b="0" i="0" u="none" strike="noStrike" kern="1200" cap="none" spc="0" normalizeH="0" baseline="0" noProof="0" dirty="0" smtClean="0">
                  <a:ln>
                    <a:noFill/>
                  </a:ln>
                  <a:solidFill>
                    <a:schemeClr val="tx2"/>
                  </a:solidFill>
                  <a:effectLst/>
                  <a:uLnTx/>
                  <a:uFillTx/>
                  <a:latin typeface="+mj-lt"/>
                  <a:ea typeface="MS PGothic" pitchFamily="34" charset="-128"/>
                  <a:cs typeface="+mn-cs"/>
                </a:rPr>
                <a:t> </a:t>
              </a:r>
            </a:p>
          </p:txBody>
        </p:sp>
      </p:grpSp>
      <p:sp>
        <p:nvSpPr>
          <p:cNvPr id="13" name="Rounded Rectangle 12"/>
          <p:cNvSpPr/>
          <p:nvPr/>
        </p:nvSpPr>
        <p:spPr>
          <a:xfrm>
            <a:off x="8841451" y="1706903"/>
            <a:ext cx="622037" cy="2116895"/>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solidFill>
                  <a:schemeClr val="tx1">
                    <a:lumMod val="50000"/>
                  </a:schemeClr>
                </a:solidFill>
              </a:rPr>
              <a:t>Shared </a:t>
            </a:r>
            <a:r>
              <a:rPr lang="en-US" sz="2000" b="1" dirty="0" smtClean="0">
                <a:solidFill>
                  <a:schemeClr val="tx1">
                    <a:lumMod val="50000"/>
                  </a:schemeClr>
                </a:solidFill>
              </a:rPr>
              <a:t>   Memory</a:t>
            </a:r>
            <a:endParaRPr lang="en-US" sz="2000" b="1" dirty="0"/>
          </a:p>
        </p:txBody>
      </p:sp>
      <p:sp>
        <p:nvSpPr>
          <p:cNvPr id="14" name="Left-Right Arrow 13"/>
          <p:cNvSpPr/>
          <p:nvPr/>
        </p:nvSpPr>
        <p:spPr>
          <a:xfrm>
            <a:off x="9341565" y="2725886"/>
            <a:ext cx="361221" cy="178803"/>
          </a:xfrm>
          <a:prstGeom prst="leftRightArrow">
            <a:avLst/>
          </a:prstGeom>
          <a:solidFill>
            <a:schemeClr val="accent6">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260044" y="3575536"/>
            <a:ext cx="1723868" cy="3693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2000" b="1" i="0" u="none" strike="noStrike" kern="1200" cap="none" spc="0" normalizeH="0" baseline="0" noProof="0" dirty="0" smtClean="0">
                <a:ln>
                  <a:noFill/>
                </a:ln>
                <a:solidFill>
                  <a:srgbClr val="00AAB5"/>
                </a:solidFill>
                <a:effectLst/>
                <a:uLnTx/>
                <a:uFillTx/>
                <a:latin typeface="+mj-lt"/>
                <a:ea typeface="MS PGothic" pitchFamily="34" charset="-128"/>
                <a:cs typeface="+mn-cs"/>
              </a:rPr>
              <a:t>HSA features </a:t>
            </a:r>
            <a:endParaRPr kumimoji="0" lang="en-US" sz="2000" b="1" i="0" u="none" strike="noStrike" kern="1200" cap="none" spc="0" normalizeH="0" baseline="0" noProof="0" dirty="0">
              <a:ln>
                <a:noFill/>
              </a:ln>
              <a:solidFill>
                <a:srgbClr val="00AAB5"/>
              </a:solidFill>
              <a:effectLst/>
              <a:uLnTx/>
              <a:uFillTx/>
              <a:latin typeface="+mj-lt"/>
              <a:ea typeface="MS PGothic" pitchFamily="34" charset="-128"/>
              <a:cs typeface="+mn-cs"/>
            </a:endParaRPr>
          </a:p>
        </p:txBody>
      </p:sp>
      <p:sp>
        <p:nvSpPr>
          <p:cNvPr id="18" name="TextBox 17"/>
          <p:cNvSpPr txBox="1"/>
          <p:nvPr/>
        </p:nvSpPr>
        <p:spPr>
          <a:xfrm>
            <a:off x="4880793" y="6378186"/>
            <a:ext cx="1848135" cy="286232"/>
          </a:xfrm>
          <a:prstGeom prst="rect">
            <a:avLst/>
          </a:prstGeom>
        </p:spPr>
        <p:txBody>
          <a:bodyPr wrap="non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1400" b="0" i="0" u="none" strike="noStrike" kern="1200" cap="none" spc="0" normalizeH="0" baseline="0" noProof="0" dirty="0" smtClean="0">
                <a:ln>
                  <a:noFill/>
                </a:ln>
                <a:solidFill>
                  <a:schemeClr val="tx1"/>
                </a:solidFill>
                <a:effectLst/>
                <a:uLnTx/>
                <a:uFillTx/>
                <a:latin typeface="+mj-lt"/>
                <a:ea typeface="MS PGothic" pitchFamily="34" charset="-128"/>
                <a:cs typeface="+mn-cs"/>
              </a:rPr>
              <a:t>Credit: AMD Sea</a:t>
            </a:r>
            <a:r>
              <a:rPr kumimoji="0" lang="en-US" sz="1400" b="0" i="0" u="none" strike="noStrike" kern="1200" cap="none" spc="0" normalizeH="0" noProof="0" dirty="0" smtClean="0">
                <a:ln>
                  <a:noFill/>
                </a:ln>
                <a:solidFill>
                  <a:schemeClr val="tx1"/>
                </a:solidFill>
                <a:effectLst/>
                <a:uLnTx/>
                <a:uFillTx/>
                <a:latin typeface="+mj-lt"/>
                <a:ea typeface="MS PGothic" pitchFamily="34" charset="-128"/>
                <a:cs typeface="+mn-cs"/>
              </a:rPr>
              <a:t> Micro</a:t>
            </a:r>
            <a:endParaRPr kumimoji="0" lang="en-US" sz="14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19" name="TextBox 18"/>
          <p:cNvSpPr txBox="1"/>
          <p:nvPr/>
        </p:nvSpPr>
        <p:spPr>
          <a:xfrm>
            <a:off x="4311204" y="5809345"/>
            <a:ext cx="2034483" cy="3416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b="1" i="0" u="none" strike="noStrike" kern="1200" cap="none" spc="0" normalizeH="0" baseline="0" noProof="0" dirty="0" smtClean="0">
                <a:ln>
                  <a:noFill/>
                </a:ln>
                <a:solidFill>
                  <a:schemeClr val="tx1"/>
                </a:solidFill>
                <a:effectLst/>
                <a:uLnTx/>
                <a:uFillTx/>
                <a:latin typeface="+mj-lt"/>
                <a:ea typeface="MS PGothic" pitchFamily="34" charset="-128"/>
                <a:cs typeface="+mn-cs"/>
              </a:rPr>
              <a:t>8x8x8=512 </a:t>
            </a:r>
            <a:r>
              <a:rPr lang="en-US" b="1" dirty="0">
                <a:latin typeface="+mj-lt"/>
                <a:ea typeface="MS PGothic" pitchFamily="34" charset="-128"/>
                <a:cs typeface="+mn-cs"/>
              </a:rPr>
              <a:t>nodes</a:t>
            </a:r>
          </a:p>
        </p:txBody>
      </p:sp>
      <p:sp>
        <p:nvSpPr>
          <p:cNvPr id="20" name="Right Arrow 19"/>
          <p:cNvSpPr/>
          <p:nvPr/>
        </p:nvSpPr>
        <p:spPr>
          <a:xfrm>
            <a:off x="6162807" y="5795494"/>
            <a:ext cx="672801" cy="369332"/>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chemeClr val="tx2"/>
              </a:solidFill>
            </a:endParaRPr>
          </a:p>
        </p:txBody>
      </p:sp>
    </p:spTree>
    <p:extLst>
      <p:ext uri="{BB962C8B-B14F-4D97-AF65-F5344CB8AC3E}">
        <p14:creationId xmlns:p14="http://schemas.microsoft.com/office/powerpoint/2010/main" val="415043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p:bldP spid="18" grpId="0"/>
      <p:bldP spid="19"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6388" y="277813"/>
            <a:ext cx="10423525" cy="474662"/>
          </a:xfrm>
        </p:spPr>
        <p:txBody>
          <a:bodyPr/>
          <a:lstStyle/>
          <a:p>
            <a:pPr>
              <a:defRPr/>
            </a:pPr>
            <a:r>
              <a:rPr lang="en-US" dirty="0" smtClean="0"/>
              <a:t>Some quick take </a:t>
            </a:r>
            <a:r>
              <a:rPr lang="en-US" dirty="0" err="1" smtClean="0"/>
              <a:t>aways</a:t>
            </a:r>
            <a:endParaRPr dirty="0"/>
          </a:p>
        </p:txBody>
      </p:sp>
      <p:sp>
        <p:nvSpPr>
          <p:cNvPr id="16" name="Parallelogram 15"/>
          <p:cNvSpPr/>
          <p:nvPr/>
        </p:nvSpPr>
        <p:spPr>
          <a:xfrm flipH="1">
            <a:off x="-928689" y="1133475"/>
            <a:ext cx="10988676" cy="129540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eaLnBrk="0" hangingPunct="0">
              <a:spcBef>
                <a:spcPct val="30000"/>
              </a:spcBef>
              <a:defRPr/>
            </a:pPr>
            <a:r>
              <a:rPr lang="en-US" sz="2400" b="1" dirty="0" smtClean="0"/>
              <a:t>CPU+GPU cluster</a:t>
            </a:r>
            <a:r>
              <a:rPr lang="en-US" sz="2400" b="1" dirty="0"/>
              <a:t> </a:t>
            </a:r>
            <a:r>
              <a:rPr lang="en-US" sz="2400" b="1" dirty="0" smtClean="0"/>
              <a:t>gets 2x speedup with 6x more power</a:t>
            </a:r>
            <a:endParaRPr lang="en-US" sz="2400" b="1" dirty="0"/>
          </a:p>
        </p:txBody>
      </p:sp>
      <p:sp>
        <p:nvSpPr>
          <p:cNvPr id="20" name="Parallelogram 19"/>
          <p:cNvSpPr/>
          <p:nvPr/>
        </p:nvSpPr>
        <p:spPr>
          <a:xfrm flipH="1">
            <a:off x="608014" y="2947988"/>
            <a:ext cx="10987087" cy="1295400"/>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400" b="1" dirty="0" smtClean="0"/>
              <a:t>2.4 APUs can achieve the same performance with 2.5x less power.</a:t>
            </a:r>
            <a:endParaRPr lang="en-US" sz="2400" b="1" dirty="0"/>
          </a:p>
        </p:txBody>
      </p:sp>
      <p:sp>
        <p:nvSpPr>
          <p:cNvPr id="21" name="Parallelogram 20"/>
          <p:cNvSpPr/>
          <p:nvPr/>
        </p:nvSpPr>
        <p:spPr>
          <a:xfrm flipH="1">
            <a:off x="2143126" y="4762500"/>
            <a:ext cx="10987087" cy="129540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800" dirty="0"/>
              <a:t> </a:t>
            </a:r>
            <a:r>
              <a:rPr lang="en-US" sz="2400" b="1" dirty="0"/>
              <a:t>APUs can be integrated as high density, power efficient data centers to reduce </a:t>
            </a:r>
            <a:r>
              <a:rPr lang="en-US" sz="2400" b="1" dirty="0" smtClean="0"/>
              <a:t>complexity </a:t>
            </a:r>
            <a:r>
              <a:rPr lang="en-US" sz="2400" b="1" dirty="0"/>
              <a:t>and cost.</a:t>
            </a:r>
          </a:p>
        </p:txBody>
      </p:sp>
    </p:spTree>
    <p:extLst>
      <p:ext uri="{BB962C8B-B14F-4D97-AF65-F5344CB8AC3E}">
        <p14:creationId xmlns:p14="http://schemas.microsoft.com/office/powerpoint/2010/main" val="4100335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smtClean="0"/>
              <a:t>Background and Motivation</a:t>
            </a:r>
          </a:p>
          <a:p>
            <a:r>
              <a:rPr lang="en-US" sz="2400" b="1" dirty="0"/>
              <a:t>DNN </a:t>
            </a:r>
            <a:r>
              <a:rPr lang="en-US" sz="2400" b="1" dirty="0" smtClean="0"/>
              <a:t>Algorithm </a:t>
            </a:r>
            <a:r>
              <a:rPr lang="en-US" sz="2400" b="1" dirty="0"/>
              <a:t>A</a:t>
            </a:r>
            <a:r>
              <a:rPr lang="en-US" sz="2400" b="1" dirty="0" smtClean="0"/>
              <a:t>rchitectures</a:t>
            </a:r>
          </a:p>
          <a:p>
            <a:pPr lvl="1"/>
            <a:r>
              <a:rPr lang="en-US" dirty="0" smtClean="0"/>
              <a:t>MLP </a:t>
            </a:r>
            <a:r>
              <a:rPr lang="en-US" dirty="0"/>
              <a:t>(Multi-Layer Perceptron ) </a:t>
            </a:r>
          </a:p>
          <a:p>
            <a:pPr lvl="1"/>
            <a:r>
              <a:rPr lang="en-US" sz="2000" dirty="0" err="1" smtClean="0"/>
              <a:t>Autoencoder</a:t>
            </a:r>
            <a:r>
              <a:rPr lang="en-US" sz="2000" dirty="0" smtClean="0"/>
              <a:t> </a:t>
            </a:r>
          </a:p>
          <a:p>
            <a:r>
              <a:rPr lang="en-US" sz="2400" dirty="0" smtClean="0"/>
              <a:t>Evaluation on Multiple Platforms</a:t>
            </a:r>
          </a:p>
          <a:p>
            <a:r>
              <a:rPr lang="en-US" sz="2400" dirty="0" smtClean="0"/>
              <a:t>Bottleneck Analysis </a:t>
            </a:r>
          </a:p>
          <a:p>
            <a:r>
              <a:rPr lang="en-US" sz="2400" dirty="0" smtClean="0"/>
              <a:t>Conclusions and Next Plan</a:t>
            </a:r>
          </a:p>
          <a:p>
            <a:endParaRPr lang="en-US"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9785513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DNN algorithm architecture 1– MLP</a:t>
            </a:r>
            <a:endParaRPr lang="en-US" dirty="0"/>
          </a:p>
        </p:txBody>
      </p:sp>
      <p:sp>
        <p:nvSpPr>
          <p:cNvPr id="60" name="Content Placeholder 2"/>
          <p:cNvSpPr>
            <a:spLocks noGrp="1"/>
          </p:cNvSpPr>
          <p:nvPr>
            <p:ph idx="1"/>
          </p:nvPr>
        </p:nvSpPr>
        <p:spPr/>
        <p:txBody>
          <a:bodyPr/>
          <a:lstStyle/>
          <a:p>
            <a:r>
              <a:rPr lang="en-US" sz="1800" dirty="0"/>
              <a:t>MLP (Multi-Layer Perceptron ) </a:t>
            </a:r>
            <a:endParaRPr lang="en-US" sz="1800" dirty="0" smtClean="0"/>
          </a:p>
          <a:p>
            <a:pPr lvl="1"/>
            <a:r>
              <a:rPr lang="en-US" dirty="0" smtClean="0"/>
              <a:t>Speech recognition</a:t>
            </a:r>
          </a:p>
          <a:p>
            <a:pPr lvl="1"/>
            <a:r>
              <a:rPr lang="en-US" dirty="0"/>
              <a:t>L</a:t>
            </a:r>
            <a:r>
              <a:rPr lang="en-US" dirty="0" smtClean="0"/>
              <a:t>ayers of matrix multiply + non-linear functions</a:t>
            </a:r>
          </a:p>
          <a:p>
            <a:pPr lvl="1"/>
            <a:endParaRPr lang="en-US" b="1" dirty="0">
              <a:solidFill>
                <a:schemeClr val="accent2">
                  <a:lumMod val="50000"/>
                </a:schemeClr>
              </a:solidFill>
              <a:latin typeface="Calibri"/>
              <a:ea typeface="MS PGothic" pitchFamily="34" charset="-128"/>
            </a:endParaRPr>
          </a:p>
        </p:txBody>
      </p:sp>
      <p:sp>
        <p:nvSpPr>
          <p:cNvPr id="3" name="Text Placeholder 2"/>
          <p:cNvSpPr>
            <a:spLocks noGrp="1"/>
          </p:cNvSpPr>
          <p:nvPr>
            <p:ph type="body" sz="quarter" idx="10"/>
          </p:nvPr>
        </p:nvSpPr>
        <p:spPr/>
        <p:txBody>
          <a:bodyPr/>
          <a:lstStyle/>
          <a:p>
            <a:endParaRPr lang="en-US"/>
          </a:p>
        </p:txBody>
      </p:sp>
      <p:sp>
        <p:nvSpPr>
          <p:cNvPr id="52" name="Content Placeholder 51"/>
          <p:cNvSpPr>
            <a:spLocks noGrp="1"/>
          </p:cNvSpPr>
          <p:nvPr>
            <p:ph sz="quarter" idx="11"/>
          </p:nvPr>
        </p:nvSpPr>
        <p:spPr/>
        <p:txBody>
          <a:bodyPr/>
          <a:lstStyle/>
          <a:p>
            <a:r>
              <a:rPr lang="en-US" dirty="0">
                <a:solidFill>
                  <a:prstClr val="black"/>
                </a:solidFill>
                <a:latin typeface="Calibri"/>
                <a:ea typeface="MS PGothic" pitchFamily="34" charset="-128"/>
              </a:rPr>
              <a:t>Compute </a:t>
            </a:r>
            <a:r>
              <a:rPr lang="en-US" dirty="0" smtClean="0">
                <a:solidFill>
                  <a:prstClr val="black"/>
                </a:solidFill>
                <a:latin typeface="Calibri"/>
                <a:ea typeface="MS PGothic" pitchFamily="34" charset="-128"/>
              </a:rPr>
              <a:t>Patterns</a:t>
            </a:r>
            <a:endParaRPr lang="en-US" dirty="0">
              <a:solidFill>
                <a:prstClr val="black"/>
              </a:solidFill>
              <a:latin typeface="Calibri"/>
              <a:ea typeface="MS PGothic" pitchFamily="34" charset="-128"/>
            </a:endParaRPr>
          </a:p>
          <a:p>
            <a:pPr lvl="1"/>
            <a:r>
              <a:rPr lang="en-US" dirty="0" smtClean="0">
                <a:solidFill>
                  <a:prstClr val="black"/>
                </a:solidFill>
                <a:latin typeface="Calibri"/>
                <a:ea typeface="MS PGothic" pitchFamily="34" charset="-128"/>
              </a:rPr>
              <a:t>Layers of matrix multiplication</a:t>
            </a:r>
          </a:p>
          <a:p>
            <a:pPr lvl="1"/>
            <a:r>
              <a:rPr lang="en-US" dirty="0" smtClean="0">
                <a:solidFill>
                  <a:prstClr val="black"/>
                </a:solidFill>
                <a:latin typeface="Calibri"/>
                <a:ea typeface="MS PGothic" pitchFamily="34" charset="-128"/>
              </a:rPr>
              <a:t>Reflects most DNN compute-intensive</a:t>
            </a:r>
            <a:endParaRPr lang="en-US" dirty="0">
              <a:solidFill>
                <a:prstClr val="black"/>
              </a:solidFill>
              <a:latin typeface="Calibri"/>
              <a:ea typeface="MS PGothic" pitchFamily="34" charset="-128"/>
            </a:endParaRPr>
          </a:p>
          <a:p>
            <a:pPr lvl="1"/>
            <a:r>
              <a:rPr lang="en-US" dirty="0" smtClean="0">
                <a:solidFill>
                  <a:prstClr val="black"/>
                </a:solidFill>
                <a:latin typeface="Calibri"/>
                <a:ea typeface="MS PGothic" pitchFamily="34" charset="-128"/>
              </a:rPr>
              <a:t>CPU prepares data, GPU computes</a:t>
            </a:r>
            <a:endParaRPr lang="en-US" dirty="0">
              <a:solidFill>
                <a:prstClr val="black"/>
              </a:solidFill>
              <a:latin typeface="Calibri"/>
              <a:ea typeface="MS PGothic" pitchFamily="34" charset="-128"/>
            </a:endParaRPr>
          </a:p>
          <a:p>
            <a:endParaRPr lang="en-US" dirty="0"/>
          </a:p>
        </p:txBody>
      </p:sp>
      <p:sp>
        <p:nvSpPr>
          <p:cNvPr id="5" name="TextBox 4"/>
          <p:cNvSpPr txBox="1"/>
          <p:nvPr/>
        </p:nvSpPr>
        <p:spPr>
          <a:xfrm>
            <a:off x="1290355" y="2723148"/>
            <a:ext cx="2189602" cy="341632"/>
          </a:xfrm>
          <a:prstGeom prst="rect">
            <a:avLst/>
          </a:prstGeom>
        </p:spPr>
        <p:txBody>
          <a:bodyPr wrap="square" rtlCol="0" anchor="ctr" anchorCtr="0">
            <a:spAutoFit/>
          </a:bodyPr>
          <a:lstStyle/>
          <a:p>
            <a:pPr algn="ctr" fontAlgn="auto">
              <a:lnSpc>
                <a:spcPct val="90000"/>
              </a:lnSpc>
              <a:spcBef>
                <a:spcPts val="300"/>
              </a:spcBef>
              <a:spcAft>
                <a:spcPts val="300"/>
              </a:spcAft>
              <a:buClr>
                <a:srgbClr val="FFFFFF"/>
              </a:buClr>
            </a:pPr>
            <a:r>
              <a:rPr lang="en-US" b="1" dirty="0">
                <a:solidFill>
                  <a:srgbClr val="ED1C24">
                    <a:lumMod val="50000"/>
                  </a:srgbClr>
                </a:solidFill>
                <a:latin typeface="Calibri"/>
                <a:ea typeface="MS PGothic" pitchFamily="34" charset="-128"/>
                <a:cs typeface="+mn-cs"/>
              </a:rPr>
              <a:t>MLP Structure</a:t>
            </a:r>
          </a:p>
        </p:txBody>
      </p:sp>
      <p:grpSp>
        <p:nvGrpSpPr>
          <p:cNvPr id="6" name="Group 5"/>
          <p:cNvGrpSpPr/>
          <p:nvPr/>
        </p:nvGrpSpPr>
        <p:grpSpPr>
          <a:xfrm>
            <a:off x="1138422" y="3064780"/>
            <a:ext cx="2287279" cy="3674684"/>
            <a:chOff x="9030978" y="2519282"/>
            <a:chExt cx="2287279" cy="3674684"/>
          </a:xfrm>
        </p:grpSpPr>
        <p:grpSp>
          <p:nvGrpSpPr>
            <p:cNvPr id="7" name="Group 6"/>
            <p:cNvGrpSpPr/>
            <p:nvPr/>
          </p:nvGrpSpPr>
          <p:grpSpPr>
            <a:xfrm>
              <a:off x="9030978" y="2519282"/>
              <a:ext cx="2287279" cy="3674684"/>
              <a:chOff x="6019800" y="1851783"/>
              <a:chExt cx="2287279" cy="3674684"/>
            </a:xfrm>
          </p:grpSpPr>
          <p:sp>
            <p:nvSpPr>
              <p:cNvPr id="42" name="Rectangle 41"/>
              <p:cNvSpPr/>
              <p:nvPr/>
            </p:nvSpPr>
            <p:spPr>
              <a:xfrm>
                <a:off x="6820539" y="5297867"/>
                <a:ext cx="685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1100</a:t>
                </a:r>
                <a:endParaRPr lang="en-US" dirty="0">
                  <a:solidFill>
                    <a:prstClr val="white"/>
                  </a:solidFill>
                </a:endParaRPr>
              </a:p>
            </p:txBody>
          </p:sp>
          <p:sp>
            <p:nvSpPr>
              <p:cNvPr id="43" name="Rectangle 42"/>
              <p:cNvSpPr/>
              <p:nvPr/>
            </p:nvSpPr>
            <p:spPr>
              <a:xfrm>
                <a:off x="6477639" y="4811298"/>
                <a:ext cx="1371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2048</a:t>
                </a:r>
                <a:endParaRPr lang="en-US" dirty="0">
                  <a:solidFill>
                    <a:prstClr val="white"/>
                  </a:solidFill>
                </a:endParaRPr>
              </a:p>
            </p:txBody>
          </p:sp>
          <p:sp>
            <p:nvSpPr>
              <p:cNvPr id="44" name="Rectangle 43"/>
              <p:cNvSpPr/>
              <p:nvPr/>
            </p:nvSpPr>
            <p:spPr>
              <a:xfrm>
                <a:off x="6477639" y="4400434"/>
                <a:ext cx="1371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2048</a:t>
                </a:r>
                <a:endParaRPr lang="en-US" dirty="0">
                  <a:solidFill>
                    <a:prstClr val="white"/>
                  </a:solidFill>
                </a:endParaRPr>
              </a:p>
            </p:txBody>
          </p:sp>
          <p:sp>
            <p:nvSpPr>
              <p:cNvPr id="45" name="Rectangle 44"/>
              <p:cNvSpPr/>
              <p:nvPr/>
            </p:nvSpPr>
            <p:spPr>
              <a:xfrm>
                <a:off x="6477639" y="3973098"/>
                <a:ext cx="1371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2048</a:t>
                </a:r>
                <a:endParaRPr lang="en-US" dirty="0">
                  <a:solidFill>
                    <a:prstClr val="white"/>
                  </a:solidFill>
                </a:endParaRPr>
              </a:p>
            </p:txBody>
          </p:sp>
          <p:sp>
            <p:nvSpPr>
              <p:cNvPr id="46" name="Rectangle 45"/>
              <p:cNvSpPr/>
              <p:nvPr/>
            </p:nvSpPr>
            <p:spPr>
              <a:xfrm>
                <a:off x="6477639" y="3562234"/>
                <a:ext cx="1371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2048</a:t>
                </a:r>
                <a:endParaRPr lang="en-US" dirty="0">
                  <a:solidFill>
                    <a:prstClr val="white"/>
                  </a:solidFill>
                </a:endParaRPr>
              </a:p>
            </p:txBody>
          </p:sp>
          <p:sp>
            <p:nvSpPr>
              <p:cNvPr id="47" name="Rectangle 46"/>
              <p:cNvSpPr/>
              <p:nvPr/>
            </p:nvSpPr>
            <p:spPr>
              <a:xfrm>
                <a:off x="6477639" y="3136438"/>
                <a:ext cx="1371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2048</a:t>
                </a:r>
                <a:endParaRPr lang="en-US" dirty="0">
                  <a:solidFill>
                    <a:prstClr val="white"/>
                  </a:solidFill>
                </a:endParaRPr>
              </a:p>
            </p:txBody>
          </p:sp>
          <p:sp>
            <p:nvSpPr>
              <p:cNvPr id="48" name="Rectangle 47"/>
              <p:cNvSpPr/>
              <p:nvPr/>
            </p:nvSpPr>
            <p:spPr>
              <a:xfrm>
                <a:off x="6477639" y="2709102"/>
                <a:ext cx="1371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2048</a:t>
                </a:r>
                <a:endParaRPr lang="en-US" dirty="0">
                  <a:solidFill>
                    <a:prstClr val="white"/>
                  </a:solidFill>
                </a:endParaRPr>
              </a:p>
            </p:txBody>
          </p:sp>
          <p:sp>
            <p:nvSpPr>
              <p:cNvPr id="49" name="Rectangle 48"/>
              <p:cNvSpPr/>
              <p:nvPr/>
            </p:nvSpPr>
            <p:spPr>
              <a:xfrm>
                <a:off x="6477639" y="2298238"/>
                <a:ext cx="1371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2048</a:t>
                </a:r>
                <a:endParaRPr lang="en-US" dirty="0">
                  <a:solidFill>
                    <a:prstClr val="white"/>
                  </a:solidFill>
                </a:endParaRPr>
              </a:p>
            </p:txBody>
          </p:sp>
          <p:sp>
            <p:nvSpPr>
              <p:cNvPr id="50" name="Rectangle 49"/>
              <p:cNvSpPr/>
              <p:nvPr/>
            </p:nvSpPr>
            <p:spPr>
              <a:xfrm>
                <a:off x="6019800" y="1851783"/>
                <a:ext cx="2287279" cy="245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9304</a:t>
                </a:r>
                <a:endParaRPr lang="en-US" dirty="0">
                  <a:solidFill>
                    <a:prstClr val="white"/>
                  </a:solidFill>
                </a:endParaRPr>
              </a:p>
            </p:txBody>
          </p:sp>
          <p:cxnSp>
            <p:nvCxnSpPr>
              <p:cNvPr id="51" name="Straight Connector 50"/>
              <p:cNvCxnSpPr>
                <a:stCxn id="50" idx="2"/>
                <a:endCxn id="42" idx="0"/>
              </p:cNvCxnSpPr>
              <p:nvPr/>
            </p:nvCxnSpPr>
            <p:spPr>
              <a:xfrm flipH="1">
                <a:off x="7163439" y="2097467"/>
                <a:ext cx="1" cy="320040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p:nvPr/>
          </p:nvCxnSpPr>
          <p:spPr>
            <a:xfrm flipV="1">
              <a:off x="10174618" y="5707397"/>
              <a:ext cx="342899" cy="257969"/>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890082" y="5707397"/>
              <a:ext cx="26091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0221931" y="5719436"/>
              <a:ext cx="63848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2" idx="0"/>
            </p:cNvCxnSpPr>
            <p:nvPr/>
          </p:nvCxnSpPr>
          <p:spPr>
            <a:xfrm flipH="1" flipV="1">
              <a:off x="9488817" y="5719436"/>
              <a:ext cx="685800" cy="24593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0190833" y="5295602"/>
              <a:ext cx="342899" cy="257969"/>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9906297" y="5295602"/>
              <a:ext cx="26091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238146" y="5307641"/>
              <a:ext cx="63848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9505032" y="5307641"/>
              <a:ext cx="685800" cy="24593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190833" y="4828682"/>
              <a:ext cx="342899" cy="257969"/>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9906297" y="4828682"/>
              <a:ext cx="26091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0238146" y="4840721"/>
              <a:ext cx="63848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9505032" y="4840721"/>
              <a:ext cx="685800" cy="24593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0190833" y="4420127"/>
              <a:ext cx="342899" cy="257969"/>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9906297" y="4420127"/>
              <a:ext cx="26091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0238146" y="4432166"/>
              <a:ext cx="63848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9505032" y="4432166"/>
              <a:ext cx="685800" cy="24593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210288" y="4011572"/>
              <a:ext cx="342899" cy="257969"/>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9925752" y="4011572"/>
              <a:ext cx="26091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257601" y="4023611"/>
              <a:ext cx="63848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9524487" y="4023611"/>
              <a:ext cx="685800" cy="24593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0190833" y="3603017"/>
              <a:ext cx="342899" cy="257969"/>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9906297" y="3603017"/>
              <a:ext cx="26091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0238146" y="3615056"/>
              <a:ext cx="63848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9505032" y="3615056"/>
              <a:ext cx="685800" cy="24593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171378" y="3175007"/>
              <a:ext cx="342899" cy="257969"/>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9886842" y="3175007"/>
              <a:ext cx="26091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0218691" y="3187046"/>
              <a:ext cx="63848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9485577" y="3187046"/>
              <a:ext cx="685800" cy="24593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0190833" y="2766452"/>
              <a:ext cx="342899" cy="257969"/>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9906297" y="2766452"/>
              <a:ext cx="26091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0238146" y="2778491"/>
              <a:ext cx="638486" cy="257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9505032" y="2778491"/>
              <a:ext cx="685800" cy="24593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0292380" y="2778491"/>
              <a:ext cx="1025877" cy="301546"/>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9182911" y="2778491"/>
              <a:ext cx="853844" cy="396516"/>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3220073" y="4043998"/>
            <a:ext cx="2201405" cy="1951303"/>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pPr>
            <a:r>
              <a:rPr lang="en-US" altLang="zh-CN" sz="1600" dirty="0">
                <a:solidFill>
                  <a:prstClr val="black"/>
                </a:solidFill>
                <a:latin typeface="Calibri"/>
                <a:ea typeface="MS PGothic" pitchFamily="34" charset="-128"/>
              </a:rPr>
              <a:t>Adjacent layers are fully connected</a:t>
            </a:r>
          </a:p>
          <a:p>
            <a:pPr fontAlgn="auto">
              <a:lnSpc>
                <a:spcPct val="90000"/>
              </a:lnSpc>
              <a:spcBef>
                <a:spcPts val="300"/>
              </a:spcBef>
              <a:spcAft>
                <a:spcPts val="300"/>
              </a:spcAft>
              <a:buClr>
                <a:srgbClr val="FFFFFF"/>
              </a:buClr>
              <a:buFont typeface="Wingdings 3" pitchFamily="18" charset="2"/>
              <a:buNone/>
            </a:pPr>
            <a:endParaRPr lang="en-US" altLang="zh-CN" sz="1600" dirty="0" smtClean="0">
              <a:solidFill>
                <a:prstClr val="black"/>
              </a:solidFill>
              <a:latin typeface="Calibri"/>
              <a:ea typeface="MS PGothic" pitchFamily="34" charset="-128"/>
              <a:cs typeface="+mn-cs"/>
            </a:endParaRPr>
          </a:p>
          <a:p>
            <a:pPr fontAlgn="auto">
              <a:lnSpc>
                <a:spcPct val="90000"/>
              </a:lnSpc>
              <a:spcBef>
                <a:spcPts val="300"/>
              </a:spcBef>
              <a:spcAft>
                <a:spcPts val="300"/>
              </a:spcAft>
              <a:buClr>
                <a:srgbClr val="FFFFFF"/>
              </a:buClr>
              <a:buFont typeface="Wingdings 3" pitchFamily="18" charset="2"/>
              <a:buNone/>
            </a:pPr>
            <a:r>
              <a:rPr lang="en-US" altLang="zh-CN" sz="1600" dirty="0" smtClean="0">
                <a:solidFill>
                  <a:prstClr val="black"/>
                </a:solidFill>
                <a:latin typeface="Calibri"/>
                <a:ea typeface="MS PGothic" pitchFamily="34" charset="-128"/>
                <a:cs typeface="+mn-cs"/>
              </a:rPr>
              <a:t>Parameter space: </a:t>
            </a:r>
          </a:p>
          <a:p>
            <a:pPr fontAlgn="auto">
              <a:lnSpc>
                <a:spcPct val="90000"/>
              </a:lnSpc>
              <a:spcBef>
                <a:spcPts val="300"/>
              </a:spcBef>
              <a:spcAft>
                <a:spcPts val="300"/>
              </a:spcAft>
              <a:buClr>
                <a:srgbClr val="FFFFFF"/>
              </a:buClr>
            </a:pPr>
            <a:r>
              <a:rPr lang="en-US" altLang="zh-CN" sz="1600" b="1" dirty="0" smtClean="0">
                <a:solidFill>
                  <a:prstClr val="black"/>
                </a:solidFill>
                <a:latin typeface="Calibri"/>
                <a:ea typeface="MS PGothic" pitchFamily="34" charset="-128"/>
              </a:rPr>
              <a:t>44 million </a:t>
            </a:r>
            <a:endParaRPr lang="en-US" altLang="zh-CN" sz="1600" b="1" dirty="0">
              <a:solidFill>
                <a:prstClr val="black"/>
              </a:solidFill>
              <a:latin typeface="Calibri"/>
              <a:ea typeface="MS PGothic" pitchFamily="34" charset="-128"/>
              <a:cs typeface="+mn-cs"/>
            </a:endParaRPr>
          </a:p>
          <a:p>
            <a:pPr fontAlgn="auto">
              <a:lnSpc>
                <a:spcPct val="90000"/>
              </a:lnSpc>
              <a:spcBef>
                <a:spcPts val="300"/>
              </a:spcBef>
              <a:spcAft>
                <a:spcPts val="300"/>
              </a:spcAft>
              <a:buClr>
                <a:srgbClr val="FFFFFF"/>
              </a:buClr>
            </a:pPr>
            <a:r>
              <a:rPr lang="en-US" altLang="zh-CN" sz="1600" dirty="0" smtClean="0">
                <a:solidFill>
                  <a:prstClr val="black"/>
                </a:solidFill>
                <a:latin typeface="Calibri"/>
                <a:ea typeface="MS PGothic" pitchFamily="34" charset="-128"/>
                <a:cs typeface="+mn-cs"/>
              </a:rPr>
              <a:t>(layer size: 1k-2k-2k-2k-2k-2k-2k-2k-2k-9k</a:t>
            </a:r>
            <a:r>
              <a:rPr lang="en-US" altLang="zh-CN" sz="1600" dirty="0">
                <a:solidFill>
                  <a:prstClr val="black"/>
                </a:solidFill>
                <a:latin typeface="Calibri"/>
                <a:ea typeface="MS PGothic" pitchFamily="34" charset="-128"/>
                <a:cs typeface="+mn-cs"/>
              </a:rPr>
              <a:t>)</a:t>
            </a:r>
            <a:endParaRPr lang="en-US" altLang="zh-CN" sz="1600" dirty="0" smtClean="0">
              <a:solidFill>
                <a:prstClr val="black"/>
              </a:solidFill>
              <a:latin typeface="Calibri"/>
              <a:ea typeface="MS PGothic" pitchFamily="34" charset="-128"/>
              <a:cs typeface="+mn-cs"/>
            </a:endParaRPr>
          </a:p>
        </p:txBody>
      </p:sp>
      <p:sp>
        <p:nvSpPr>
          <p:cNvPr id="70" name="TextBox 69"/>
          <p:cNvSpPr txBox="1"/>
          <p:nvPr/>
        </p:nvSpPr>
        <p:spPr>
          <a:xfrm>
            <a:off x="7091041" y="2751882"/>
            <a:ext cx="4082976" cy="341632"/>
          </a:xfrm>
          <a:prstGeom prst="rect">
            <a:avLst/>
          </a:prstGeom>
        </p:spPr>
        <p:txBody>
          <a:bodyPr wrap="square" rtlCol="0" anchor="ctr" anchorCtr="0">
            <a:spAutoFit/>
          </a:bodyPr>
          <a:lstStyle/>
          <a:p>
            <a:pPr algn="ctr" fontAlgn="auto">
              <a:lnSpc>
                <a:spcPct val="90000"/>
              </a:lnSpc>
              <a:spcBef>
                <a:spcPts val="300"/>
              </a:spcBef>
              <a:spcAft>
                <a:spcPts val="300"/>
              </a:spcAft>
              <a:buClr>
                <a:srgbClr val="FFFFFF"/>
              </a:buClr>
            </a:pPr>
            <a:r>
              <a:rPr lang="en-US" b="1" dirty="0" smtClean="0">
                <a:solidFill>
                  <a:srgbClr val="ED1C24">
                    <a:lumMod val="50000"/>
                  </a:srgbClr>
                </a:solidFill>
                <a:latin typeface="Calibri"/>
                <a:ea typeface="MS PGothic" pitchFamily="34" charset="-128"/>
                <a:cs typeface="+mn-cs"/>
              </a:rPr>
              <a:t>Forward/</a:t>
            </a:r>
            <a:r>
              <a:rPr lang="en-US" b="1" dirty="0">
                <a:solidFill>
                  <a:srgbClr val="ED1C24">
                    <a:lumMod val="50000"/>
                  </a:srgbClr>
                </a:solidFill>
                <a:latin typeface="Calibri"/>
                <a:ea typeface="MS PGothic" pitchFamily="34" charset="-128"/>
              </a:rPr>
              <a:t>B</a:t>
            </a:r>
            <a:r>
              <a:rPr lang="en-US" b="1" dirty="0" smtClean="0">
                <a:solidFill>
                  <a:srgbClr val="ED1C24">
                    <a:lumMod val="50000"/>
                  </a:srgbClr>
                </a:solidFill>
                <a:latin typeface="Calibri"/>
                <a:ea typeface="MS PGothic" pitchFamily="34" charset="-128"/>
              </a:rPr>
              <a:t>ackward</a:t>
            </a:r>
            <a:r>
              <a:rPr lang="en-US" b="1" dirty="0" smtClean="0">
                <a:solidFill>
                  <a:srgbClr val="ED1C24">
                    <a:lumMod val="50000"/>
                  </a:srgbClr>
                </a:solidFill>
                <a:latin typeface="Calibri"/>
                <a:ea typeface="MS PGothic" pitchFamily="34" charset="-128"/>
                <a:cs typeface="+mn-cs"/>
              </a:rPr>
              <a:t> Propagation</a:t>
            </a:r>
            <a:endParaRPr lang="en-US" b="1" dirty="0">
              <a:solidFill>
                <a:srgbClr val="ED1C24">
                  <a:lumMod val="50000"/>
                </a:srgbClr>
              </a:solidFill>
              <a:latin typeface="Calibri"/>
              <a:ea typeface="MS PGothic" pitchFamily="34" charset="-128"/>
              <a:cs typeface="+mn-cs"/>
            </a:endParaRPr>
          </a:p>
        </p:txBody>
      </p:sp>
      <p:sp>
        <p:nvSpPr>
          <p:cNvPr id="53" name="TextBox 52"/>
          <p:cNvSpPr txBox="1"/>
          <p:nvPr/>
        </p:nvSpPr>
        <p:spPr>
          <a:xfrm>
            <a:off x="197646" y="3238766"/>
            <a:ext cx="940778" cy="313932"/>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buFont typeface="Wingdings 3" pitchFamily="18" charset="2"/>
              <a:buNone/>
            </a:pPr>
            <a:r>
              <a:rPr lang="en-US" sz="1600" dirty="0" smtClean="0">
                <a:solidFill>
                  <a:prstClr val="black"/>
                </a:solidFill>
                <a:latin typeface="Calibri"/>
                <a:ea typeface="MS PGothic" pitchFamily="34" charset="-128"/>
                <a:cs typeface="+mn-cs"/>
              </a:rPr>
              <a:t>Output</a:t>
            </a:r>
            <a:endParaRPr lang="en-US" sz="1600" dirty="0">
              <a:solidFill>
                <a:prstClr val="black"/>
              </a:solidFill>
              <a:latin typeface="Calibri"/>
              <a:ea typeface="MS PGothic" pitchFamily="34" charset="-128"/>
              <a:cs typeface="+mn-cs"/>
            </a:endParaRPr>
          </a:p>
        </p:txBody>
      </p:sp>
      <p:sp>
        <p:nvSpPr>
          <p:cNvPr id="86" name="TextBox 85"/>
          <p:cNvSpPr txBox="1"/>
          <p:nvPr/>
        </p:nvSpPr>
        <p:spPr>
          <a:xfrm>
            <a:off x="305626" y="6118256"/>
            <a:ext cx="940778" cy="313932"/>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buFont typeface="Wingdings 3" pitchFamily="18" charset="2"/>
              <a:buNone/>
            </a:pPr>
            <a:r>
              <a:rPr lang="en-US" sz="1600" dirty="0" smtClean="0">
                <a:solidFill>
                  <a:prstClr val="black"/>
                </a:solidFill>
                <a:latin typeface="Calibri"/>
                <a:ea typeface="MS PGothic" pitchFamily="34" charset="-128"/>
                <a:cs typeface="+mn-cs"/>
              </a:rPr>
              <a:t>Input</a:t>
            </a:r>
            <a:endParaRPr lang="en-US" sz="1600" dirty="0">
              <a:solidFill>
                <a:prstClr val="black"/>
              </a:solidFill>
              <a:latin typeface="Calibri"/>
              <a:ea typeface="MS PGothic" pitchFamily="34" charset="-128"/>
              <a:cs typeface="+mn-cs"/>
            </a:endParaRPr>
          </a:p>
        </p:txBody>
      </p:sp>
      <p:sp>
        <p:nvSpPr>
          <p:cNvPr id="88" name="TextBox 87"/>
          <p:cNvSpPr txBox="1"/>
          <p:nvPr/>
        </p:nvSpPr>
        <p:spPr>
          <a:xfrm>
            <a:off x="96715" y="4733610"/>
            <a:ext cx="1415562" cy="313932"/>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buFont typeface="Wingdings 3" pitchFamily="18" charset="2"/>
              <a:buNone/>
            </a:pPr>
            <a:r>
              <a:rPr lang="en-US" sz="1600" dirty="0" smtClean="0">
                <a:solidFill>
                  <a:prstClr val="black"/>
                </a:solidFill>
                <a:latin typeface="Calibri"/>
                <a:ea typeface="MS PGothic" pitchFamily="34" charset="-128"/>
                <a:cs typeface="+mn-cs"/>
              </a:rPr>
              <a:t>Hidden layers</a:t>
            </a:r>
            <a:endParaRPr lang="en-US" sz="1600" dirty="0">
              <a:solidFill>
                <a:prstClr val="black"/>
              </a:solidFill>
              <a:latin typeface="Calibri"/>
              <a:ea typeface="MS PGothic" pitchFamily="34" charset="-128"/>
              <a:cs typeface="+mn-cs"/>
            </a:endParaRPr>
          </a:p>
        </p:txBody>
      </p:sp>
      <p:sp>
        <p:nvSpPr>
          <p:cNvPr id="54" name="Up Arrow 53"/>
          <p:cNvSpPr/>
          <p:nvPr/>
        </p:nvSpPr>
        <p:spPr>
          <a:xfrm>
            <a:off x="589086" y="5300395"/>
            <a:ext cx="186929" cy="622852"/>
          </a:xfrm>
          <a:prstGeom prst="up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rgbClr val="FFFFFF"/>
              </a:solidFill>
            </a:endParaRPr>
          </a:p>
        </p:txBody>
      </p:sp>
      <p:sp>
        <p:nvSpPr>
          <p:cNvPr id="89" name="Up Arrow 88"/>
          <p:cNvSpPr/>
          <p:nvPr/>
        </p:nvSpPr>
        <p:spPr>
          <a:xfrm>
            <a:off x="574569" y="3912939"/>
            <a:ext cx="186929" cy="622852"/>
          </a:xfrm>
          <a:prstGeom prst="up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endParaRPr lang="en-US" sz="3200" dirty="0">
              <a:solidFill>
                <a:srgbClr val="FFFFFF"/>
              </a:solidFill>
            </a:endParaRPr>
          </a:p>
        </p:txBody>
      </p:sp>
      <p:pic>
        <p:nvPicPr>
          <p:cNvPr id="87" name="内容占位符 5"/>
          <p:cNvPicPr>
            <a:picLocks noChangeAspect="1"/>
          </p:cNvPicPr>
          <p:nvPr/>
        </p:nvPicPr>
        <p:blipFill>
          <a:blip r:embed="rId3"/>
          <a:stretch>
            <a:fillRect/>
          </a:stretch>
        </p:blipFill>
        <p:spPr bwMode="auto">
          <a:xfrm>
            <a:off x="7197896" y="3787567"/>
            <a:ext cx="3732741" cy="20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55"/>
          <p:cNvPicPr>
            <a:picLocks noChangeAspect="1"/>
          </p:cNvPicPr>
          <p:nvPr/>
        </p:nvPicPr>
        <p:blipFill>
          <a:blip r:embed="rId4"/>
          <a:stretch>
            <a:fillRect/>
          </a:stretch>
        </p:blipFill>
        <p:spPr>
          <a:xfrm>
            <a:off x="6069620" y="3416508"/>
            <a:ext cx="869594" cy="454074"/>
          </a:xfrm>
          <a:prstGeom prst="rect">
            <a:avLst/>
          </a:prstGeom>
        </p:spPr>
      </p:pic>
      <p:pic>
        <p:nvPicPr>
          <p:cNvPr id="91" name="图片 56"/>
          <p:cNvPicPr>
            <a:picLocks noChangeAspect="1"/>
          </p:cNvPicPr>
          <p:nvPr/>
        </p:nvPicPr>
        <p:blipFill>
          <a:blip r:embed="rId5"/>
          <a:stretch>
            <a:fillRect/>
          </a:stretch>
        </p:blipFill>
        <p:spPr>
          <a:xfrm>
            <a:off x="6158402" y="5934257"/>
            <a:ext cx="800698" cy="418099"/>
          </a:xfrm>
          <a:prstGeom prst="rect">
            <a:avLst/>
          </a:prstGeom>
        </p:spPr>
      </p:pic>
      <mc:AlternateContent xmlns:mc="http://schemas.openxmlformats.org/markup-compatibility/2006" xmlns:a14="http://schemas.microsoft.com/office/drawing/2010/main">
        <mc:Choice Requires="a14">
          <p:sp>
            <p:nvSpPr>
              <p:cNvPr id="92" name="文本框 58"/>
              <p:cNvSpPr txBox="1"/>
              <p:nvPr/>
            </p:nvSpPr>
            <p:spPr>
              <a:xfrm>
                <a:off x="7347034" y="3321098"/>
                <a:ext cx="1171933" cy="190821"/>
              </a:xfrm>
              <a:prstGeom prst="rect">
                <a:avLst/>
              </a:prstGeom>
            </p:spPr>
            <p:txBody>
              <a:bodyPr wrap="square" lIns="0" tIns="0" rIns="0" bIns="0"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14:m>
                  <m:oMathPara xmlns:m="http://schemas.openxmlformats.org/officeDocument/2006/math">
                    <m:oMathParaPr>
                      <m:jc m:val="centerGroup"/>
                    </m:oMathParaPr>
                    <m:oMath xmlns:m="http://schemas.openxmlformats.org/officeDocument/2006/math">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𝑧</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1</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𝑥</m:t>
                      </m:r>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𝑤</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1</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𝑏</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1</m:t>
                          </m:r>
                        </m:sub>
                      </m:sSub>
                    </m:oMath>
                  </m:oMathPara>
                </a14:m>
                <a:endParaRPr kumimoji="0" lang="zh-CN" altLang="en-US" sz="11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92" name="文本框 58"/>
              <p:cNvSpPr txBox="1">
                <a:spLocks noRot="1" noChangeAspect="1" noMove="1" noResize="1" noEditPoints="1" noAdjustHandles="1" noChangeArrowheads="1" noChangeShapeType="1" noTextEdit="1"/>
              </p:cNvSpPr>
              <p:nvPr/>
            </p:nvSpPr>
            <p:spPr>
              <a:xfrm>
                <a:off x="7347034" y="3321098"/>
                <a:ext cx="1171933" cy="190821"/>
              </a:xfrm>
              <a:prstGeom prst="rect">
                <a:avLst/>
              </a:prstGeom>
              <a:blipFill rotWithShape="1">
                <a:blip r:embed="rId6"/>
                <a:stretch>
                  <a:fillRect t="-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60"/>
              <p:cNvSpPr txBox="1"/>
              <p:nvPr/>
            </p:nvSpPr>
            <p:spPr>
              <a:xfrm>
                <a:off x="7870760" y="3623076"/>
                <a:ext cx="1171933" cy="190821"/>
              </a:xfrm>
              <a:prstGeom prst="rect">
                <a:avLst/>
              </a:prstGeom>
            </p:spPr>
            <p:txBody>
              <a:bodyPr wrap="square" lIns="0" tIns="0" rIns="0" bIns="0"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14:m>
                  <m:oMathPara xmlns:m="http://schemas.openxmlformats.org/officeDocument/2006/math">
                    <m:oMathParaPr>
                      <m:jc m:val="centerGroup"/>
                    </m:oMathParaPr>
                    <m:oMath xmlns:m="http://schemas.openxmlformats.org/officeDocument/2006/math">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𝑎</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1</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𝑓</m:t>
                      </m:r>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𝑧</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1</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oMath>
                  </m:oMathPara>
                </a14:m>
                <a:endParaRPr kumimoji="0" lang="zh-CN" altLang="en-US" sz="11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93" name="文本框 60"/>
              <p:cNvSpPr txBox="1">
                <a:spLocks noRot="1" noChangeAspect="1" noMove="1" noResize="1" noEditPoints="1" noAdjustHandles="1" noChangeArrowheads="1" noChangeShapeType="1" noTextEdit="1"/>
              </p:cNvSpPr>
              <p:nvPr/>
            </p:nvSpPr>
            <p:spPr>
              <a:xfrm>
                <a:off x="7870760" y="3623076"/>
                <a:ext cx="1171933" cy="190821"/>
              </a:xfrm>
              <a:prstGeom prst="rect">
                <a:avLst/>
              </a:prstGeom>
              <a:blipFill rotWithShape="1">
                <a:blip r:embed="rId7"/>
                <a:stretch>
                  <a:fillRect t="-6250"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62"/>
              <p:cNvSpPr txBox="1"/>
              <p:nvPr/>
            </p:nvSpPr>
            <p:spPr>
              <a:xfrm>
                <a:off x="8455062" y="3312192"/>
                <a:ext cx="1171933" cy="190821"/>
              </a:xfrm>
              <a:prstGeom prst="rect">
                <a:avLst/>
              </a:prstGeom>
            </p:spPr>
            <p:txBody>
              <a:bodyPr wrap="square" lIns="0" tIns="0" rIns="0" bIns="0"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14:m>
                  <m:oMathPara xmlns:m="http://schemas.openxmlformats.org/officeDocument/2006/math">
                    <m:oMathParaPr>
                      <m:jc m:val="centerGroup"/>
                    </m:oMathParaPr>
                    <m:oMath xmlns:m="http://schemas.openxmlformats.org/officeDocument/2006/math">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𝑧</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𝑎</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1</m:t>
                          </m:r>
                        </m:sub>
                      </m:sSub>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𝑤</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𝑏</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sub>
                      </m:sSub>
                    </m:oMath>
                  </m:oMathPara>
                </a14:m>
                <a:endParaRPr kumimoji="0" lang="zh-CN" altLang="en-US" sz="11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94" name="文本框 62"/>
              <p:cNvSpPr txBox="1">
                <a:spLocks noRot="1" noChangeAspect="1" noMove="1" noResize="1" noEditPoints="1" noAdjustHandles="1" noChangeArrowheads="1" noChangeShapeType="1" noTextEdit="1"/>
              </p:cNvSpPr>
              <p:nvPr/>
            </p:nvSpPr>
            <p:spPr>
              <a:xfrm>
                <a:off x="8455062" y="3312192"/>
                <a:ext cx="1171933" cy="190821"/>
              </a:xfrm>
              <a:prstGeom prst="rect">
                <a:avLst/>
              </a:prstGeom>
              <a:blipFill rotWithShape="1">
                <a:blip r:embed="rId8"/>
                <a:stretch>
                  <a:fillRect t="-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63"/>
              <p:cNvSpPr txBox="1"/>
              <p:nvPr/>
            </p:nvSpPr>
            <p:spPr>
              <a:xfrm>
                <a:off x="8941861" y="3629572"/>
                <a:ext cx="1171933" cy="190821"/>
              </a:xfrm>
              <a:prstGeom prst="rect">
                <a:avLst/>
              </a:prstGeom>
            </p:spPr>
            <p:txBody>
              <a:bodyPr wrap="square" lIns="0" tIns="0" rIns="0" bIns="0"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14:m>
                  <m:oMathPara xmlns:m="http://schemas.openxmlformats.org/officeDocument/2006/math">
                    <m:oMathParaPr>
                      <m:jc m:val="centerGroup"/>
                    </m:oMathParaPr>
                    <m:oMath xmlns:m="http://schemas.openxmlformats.org/officeDocument/2006/math">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𝑎</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𝑓</m:t>
                      </m:r>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𝑧</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oMath>
                  </m:oMathPara>
                </a14:m>
                <a:endParaRPr kumimoji="0" lang="zh-CN" altLang="en-US" sz="11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95" name="文本框 63"/>
              <p:cNvSpPr txBox="1">
                <a:spLocks noRot="1" noChangeAspect="1" noMove="1" noResize="1" noEditPoints="1" noAdjustHandles="1" noChangeArrowheads="1" noChangeShapeType="1" noTextEdit="1"/>
              </p:cNvSpPr>
              <p:nvPr/>
            </p:nvSpPr>
            <p:spPr>
              <a:xfrm>
                <a:off x="8941861" y="3629572"/>
                <a:ext cx="1171933" cy="190821"/>
              </a:xfrm>
              <a:prstGeom prst="rect">
                <a:avLst/>
              </a:prstGeom>
              <a:blipFill rotWithShape="1">
                <a:blip r:embed="rId9"/>
                <a:stretch>
                  <a:fillRect t="-6250"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本框 65"/>
              <p:cNvSpPr txBox="1"/>
              <p:nvPr/>
            </p:nvSpPr>
            <p:spPr>
              <a:xfrm>
                <a:off x="9593349" y="3312192"/>
                <a:ext cx="1171933" cy="190821"/>
              </a:xfrm>
              <a:prstGeom prst="rect">
                <a:avLst/>
              </a:prstGeom>
            </p:spPr>
            <p:txBody>
              <a:bodyPr wrap="square" lIns="0" tIns="0" rIns="0" bIns="0" rtlCol="0" anchor="ctr" anchorCtr="0">
                <a:spAutoFit/>
              </a:bodyPr>
              <a:lstStyle/>
              <a:p>
                <a:pPr fontAlgn="auto">
                  <a:lnSpc>
                    <a:spcPct val="90000"/>
                  </a:lnSpc>
                  <a:spcBef>
                    <a:spcPts val="300"/>
                  </a:spcBef>
                  <a:spcAft>
                    <a:spcPts val="300"/>
                  </a:spcAft>
                  <a:buClr>
                    <a:srgbClr val="FFFFFF"/>
                  </a:buClr>
                </a:pPr>
                <a14:m>
                  <m:oMathPara xmlns:m="http://schemas.openxmlformats.org/officeDocument/2006/math">
                    <m:oMathParaPr>
                      <m:jc m:val="centerGroup"/>
                    </m:oMathParaPr>
                    <m:oMath xmlns:m="http://schemas.openxmlformats.org/officeDocument/2006/math">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𝑧</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3</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lang="en-US" altLang="zh-CN" sz="1100" i="1">
                              <a:latin typeface="Cambria Math" panose="02040503050406030204" pitchFamily="18" charset="0"/>
                              <a:ea typeface="MS PGothic" pitchFamily="34" charset="-128"/>
                            </a:rPr>
                          </m:ctrlPr>
                        </m:sSubPr>
                        <m:e>
                          <m:r>
                            <a:rPr lang="en-US" altLang="zh-CN" sz="1100" i="1">
                              <a:latin typeface="Cambria Math" panose="02040503050406030204" pitchFamily="18" charset="0"/>
                              <a:ea typeface="MS PGothic" pitchFamily="34" charset="-128"/>
                            </a:rPr>
                            <m:t>𝑎</m:t>
                          </m:r>
                        </m:e>
                        <m:sub>
                          <m:r>
                            <a:rPr lang="en-US" altLang="zh-CN" sz="1100" b="0" i="1" smtClean="0">
                              <a:latin typeface="Cambria Math" panose="02040503050406030204" pitchFamily="18" charset="0"/>
                              <a:ea typeface="MS PGothic" pitchFamily="34" charset="-128"/>
                            </a:rPr>
                            <m:t>2</m:t>
                          </m:r>
                        </m:sub>
                      </m:sSub>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𝑤</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3</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𝑏</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3</m:t>
                          </m:r>
                        </m:sub>
                      </m:sSub>
                    </m:oMath>
                  </m:oMathPara>
                </a14:m>
                <a:endParaRPr kumimoji="0" lang="zh-CN" altLang="en-US" sz="11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96" name="文本框 65"/>
              <p:cNvSpPr txBox="1">
                <a:spLocks noRot="1" noChangeAspect="1" noMove="1" noResize="1" noEditPoints="1" noAdjustHandles="1" noChangeArrowheads="1" noChangeShapeType="1" noTextEdit="1"/>
              </p:cNvSpPr>
              <p:nvPr/>
            </p:nvSpPr>
            <p:spPr>
              <a:xfrm>
                <a:off x="9593349" y="3312192"/>
                <a:ext cx="1171933" cy="190821"/>
              </a:xfrm>
              <a:prstGeom prst="rect">
                <a:avLst/>
              </a:prstGeom>
              <a:blipFill rotWithShape="1">
                <a:blip r:embed="rId10"/>
                <a:stretch>
                  <a:fillRect t="-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66"/>
              <p:cNvSpPr txBox="1"/>
              <p:nvPr/>
            </p:nvSpPr>
            <p:spPr>
              <a:xfrm>
                <a:off x="10012962" y="3629572"/>
                <a:ext cx="1171933" cy="190821"/>
              </a:xfrm>
              <a:prstGeom prst="rect">
                <a:avLst/>
              </a:prstGeom>
            </p:spPr>
            <p:txBody>
              <a:bodyPr wrap="square" lIns="0" tIns="0" rIns="0" bIns="0"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14:m>
                  <m:oMathPara xmlns:m="http://schemas.openxmlformats.org/officeDocument/2006/math">
                    <m:oMathParaPr>
                      <m:jc m:val="centerGroup"/>
                    </m:oMathParaPr>
                    <m:oMath xmlns:m="http://schemas.openxmlformats.org/officeDocument/2006/math">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𝑎</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3</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𝑓</m:t>
                      </m:r>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𝑧</m:t>
                          </m:r>
                        </m:e>
                        <m: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3</m:t>
                          </m:r>
                        </m:sub>
                      </m:sSub>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oMath>
                  </m:oMathPara>
                </a14:m>
                <a:endParaRPr kumimoji="0" lang="zh-CN" altLang="en-US" sz="11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97" name="文本框 66"/>
              <p:cNvSpPr txBox="1">
                <a:spLocks noRot="1" noChangeAspect="1" noMove="1" noResize="1" noEditPoints="1" noAdjustHandles="1" noChangeArrowheads="1" noChangeShapeType="1" noTextEdit="1"/>
              </p:cNvSpPr>
              <p:nvPr/>
            </p:nvSpPr>
            <p:spPr>
              <a:xfrm>
                <a:off x="10012962" y="3629572"/>
                <a:ext cx="1171933" cy="190821"/>
              </a:xfrm>
              <a:prstGeom prst="rect">
                <a:avLst/>
              </a:prstGeom>
              <a:blipFill rotWithShape="1">
                <a:blip r:embed="rId11"/>
                <a:stretch>
                  <a:fillRect t="-6250"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本框 67"/>
              <p:cNvSpPr txBox="1"/>
              <p:nvPr/>
            </p:nvSpPr>
            <p:spPr>
              <a:xfrm>
                <a:off x="10765282" y="4803786"/>
                <a:ext cx="1187930" cy="323678"/>
              </a:xfrm>
              <a:prstGeom prst="rect">
                <a:avLst/>
              </a:prstGeom>
            </p:spPr>
            <p:txBody>
              <a:bodyPr wrap="square" lIns="0" tIns="0" rIns="0" bIns="0" rtlCol="0" anchor="ctr" anchorCtr="0">
                <a:spAutoFit/>
              </a:bodyPr>
              <a:lstStyle/>
              <a:p>
                <a:pPr fontAlgn="auto">
                  <a:lnSpc>
                    <a:spcPct val="90000"/>
                  </a:lnSpc>
                  <a:spcBef>
                    <a:spcPts val="300"/>
                  </a:spcBef>
                  <a:spcAft>
                    <a:spcPts val="300"/>
                  </a:spcAft>
                  <a:buClr>
                    <a:srgbClr val="FFFFFF"/>
                  </a:buClr>
                </a:pPr>
                <a14:m>
                  <m:oMathPara xmlns:m="http://schemas.openxmlformats.org/officeDocument/2006/math">
                    <m:oMathParaPr>
                      <m:jc m:val="centerGroup"/>
                    </m:oMathParaPr>
                    <m:oMath xmlns:m="http://schemas.openxmlformats.org/officeDocument/2006/math">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𝑒</m:t>
                      </m:r>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f>
                        <m:f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fPr>
                        <m:num>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1</m:t>
                          </m:r>
                        </m:num>
                        <m:den>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den>
                      </m:f>
                      <m:sSup>
                        <m:sSupPr>
                          <m:ctrlP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pPr>
                        <m:e>
                          <m:d>
                            <m:dPr>
                              <m:begChr m:val="‖"/>
                              <m:endChr m:val="‖"/>
                              <m:ctrlPr>
                                <a:rPr lang="en-US" altLang="zh-CN" sz="1100" i="1">
                                  <a:latin typeface="Cambria Math" panose="02040503050406030204" pitchFamily="18" charset="0"/>
                                  <a:ea typeface="MS PGothic" pitchFamily="34" charset="-128"/>
                                </a:rPr>
                              </m:ctrlPr>
                            </m:dPr>
                            <m:e>
                              <m:r>
                                <a:rPr lang="en-US" altLang="zh-CN" sz="1100" i="1">
                                  <a:latin typeface="Cambria Math" panose="02040503050406030204" pitchFamily="18" charset="0"/>
                                  <a:ea typeface="MS PGothic" pitchFamily="34" charset="-128"/>
                                </a:rPr>
                                <m:t>𝑦</m:t>
                              </m:r>
                              <m:r>
                                <a:rPr lang="en-US" altLang="zh-CN" sz="1100" i="1">
                                  <a:latin typeface="Cambria Math" panose="02040503050406030204" pitchFamily="18" charset="0"/>
                                  <a:ea typeface="MS PGothic" pitchFamily="34" charset="-128"/>
                                </a:rPr>
                                <m:t>−</m:t>
                              </m:r>
                              <m:sSub>
                                <m:sSubPr>
                                  <m:ctrlPr>
                                    <a:rPr lang="en-US" altLang="zh-CN" sz="1100" i="1">
                                      <a:latin typeface="Cambria Math" panose="02040503050406030204" pitchFamily="18" charset="0"/>
                                      <a:ea typeface="MS PGothic" pitchFamily="34" charset="-128"/>
                                    </a:rPr>
                                  </m:ctrlPr>
                                </m:sSubPr>
                                <m:e>
                                  <m:r>
                                    <a:rPr lang="en-US" altLang="zh-CN" sz="1100" i="1">
                                      <a:latin typeface="Cambria Math" panose="02040503050406030204" pitchFamily="18" charset="0"/>
                                      <a:ea typeface="MS PGothic" pitchFamily="34" charset="-128"/>
                                    </a:rPr>
                                    <m:t>𝑎</m:t>
                                  </m:r>
                                </m:e>
                                <m:sub>
                                  <m:r>
                                    <a:rPr lang="en-US" altLang="zh-CN" sz="1100" i="1">
                                      <a:latin typeface="Cambria Math" panose="02040503050406030204" pitchFamily="18" charset="0"/>
                                      <a:ea typeface="MS PGothic" pitchFamily="34" charset="-128"/>
                                    </a:rPr>
                                    <m:t>3</m:t>
                                  </m:r>
                                </m:sub>
                              </m:sSub>
                            </m:e>
                          </m:d>
                        </m:e>
                        <m:sup>
                          <m:r>
                            <a:rPr kumimoji="0" lang="en-US" altLang="zh-CN" sz="11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sup>
                      </m:sSup>
                    </m:oMath>
                  </m:oMathPara>
                </a14:m>
                <a:endParaRPr kumimoji="0" lang="zh-CN" altLang="en-US" sz="11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98" name="文本框 67"/>
              <p:cNvSpPr txBox="1">
                <a:spLocks noRot="1" noChangeAspect="1" noMove="1" noResize="1" noEditPoints="1" noAdjustHandles="1" noChangeArrowheads="1" noChangeShapeType="1" noTextEdit="1"/>
              </p:cNvSpPr>
              <p:nvPr/>
            </p:nvSpPr>
            <p:spPr>
              <a:xfrm>
                <a:off x="10765282" y="4803786"/>
                <a:ext cx="1187930" cy="323678"/>
              </a:xfrm>
              <a:prstGeom prst="rect">
                <a:avLst/>
              </a:prstGeom>
              <a:blipFill rotWithShape="1">
                <a:blip r:embed="rId12"/>
                <a:stretch>
                  <a:fillRect t="-5660" b="-3774"/>
                </a:stretch>
              </a:blipFill>
            </p:spPr>
            <p:txBody>
              <a:bodyPr/>
              <a:lstStyle/>
              <a:p>
                <a:r>
                  <a:rPr lang="en-US">
                    <a:noFill/>
                  </a:rPr>
                  <a:t> </a:t>
                </a:r>
              </a:p>
            </p:txBody>
          </p:sp>
        </mc:Fallback>
      </mc:AlternateContent>
      <p:pic>
        <p:nvPicPr>
          <p:cNvPr id="100" name="图片 71"/>
          <p:cNvPicPr>
            <a:picLocks noChangeAspect="1"/>
          </p:cNvPicPr>
          <p:nvPr/>
        </p:nvPicPr>
        <p:blipFill>
          <a:blip r:embed="rId13"/>
          <a:stretch>
            <a:fillRect/>
          </a:stretch>
        </p:blipFill>
        <p:spPr>
          <a:xfrm>
            <a:off x="9793435" y="6105215"/>
            <a:ext cx="615137" cy="179214"/>
          </a:xfrm>
          <a:prstGeom prst="rect">
            <a:avLst/>
          </a:prstGeom>
        </p:spPr>
      </p:pic>
      <mc:AlternateContent xmlns:mc="http://schemas.openxmlformats.org/markup-compatibility/2006" xmlns:a14="http://schemas.microsoft.com/office/drawing/2010/main">
        <mc:Choice Requires="a14">
          <p:sp>
            <p:nvSpPr>
              <p:cNvPr id="101" name="文本框 72"/>
              <p:cNvSpPr txBox="1"/>
              <p:nvPr/>
            </p:nvSpPr>
            <p:spPr>
              <a:xfrm>
                <a:off x="10366829" y="5884865"/>
                <a:ext cx="1194538" cy="163122"/>
              </a:xfrm>
              <a:prstGeom prst="rect">
                <a:avLst/>
              </a:prstGeom>
            </p:spPr>
            <p:txBody>
              <a:bodyPr wrap="square" lIns="0" tIns="0" rIns="0" bIns="0"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14:m>
                  <m:oMathPara xmlns:m="http://schemas.openxmlformats.org/officeDocument/2006/math">
                    <m:oMathParaPr>
                      <m:jc m:val="centerGroup"/>
                    </m:oMathParaPr>
                    <m:oMath xmlns:m="http://schemas.openxmlformats.org/officeDocument/2006/math">
                      <m:sSub>
                        <m:sSub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zh-CN" altLang="en-US"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𝛿</m:t>
                          </m:r>
                        </m:e>
                        <m: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3</m:t>
                          </m:r>
                        </m:sub>
                      </m:s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d>
                        <m:d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d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𝑦</m:t>
                          </m:r>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𝑎</m:t>
                              </m:r>
                            </m:e>
                            <m: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3</m:t>
                              </m:r>
                            </m:sub>
                          </m:sSub>
                        </m:e>
                      </m:d>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p>
                        <m:sSup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p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𝑓</m:t>
                          </m:r>
                        </m:e>
                        <m:sup>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up>
                      </m:sSup>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𝑧</m:t>
                          </m:r>
                        </m:e>
                        <m: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3</m:t>
                          </m:r>
                        </m:sub>
                      </m:s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oMath>
                  </m:oMathPara>
                </a14:m>
                <a:endParaRPr kumimoji="0" lang="zh-CN" altLang="en-US" sz="9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101" name="文本框 72"/>
              <p:cNvSpPr txBox="1">
                <a:spLocks noRot="1" noChangeAspect="1" noMove="1" noResize="1" noEditPoints="1" noAdjustHandles="1" noChangeArrowheads="1" noChangeShapeType="1" noTextEdit="1"/>
              </p:cNvSpPr>
              <p:nvPr/>
            </p:nvSpPr>
            <p:spPr>
              <a:xfrm>
                <a:off x="10366829" y="5884865"/>
                <a:ext cx="1194538" cy="163122"/>
              </a:xfrm>
              <a:prstGeom prst="rect">
                <a:avLst/>
              </a:prstGeom>
              <a:blipFill rotWithShape="1">
                <a:blip r:embed="rId14"/>
                <a:stretch>
                  <a:fillRect l="-2551" t="-7407" r="-4082"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矩形 73"/>
              <p:cNvSpPr/>
              <p:nvPr/>
            </p:nvSpPr>
            <p:spPr>
              <a:xfrm>
                <a:off x="9697647" y="6267218"/>
                <a:ext cx="937500" cy="442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1100" i="1" smtClean="0">
                              <a:latin typeface="Cambria Math" panose="02040503050406030204" pitchFamily="18" charset="0"/>
                              <a:ea typeface="MS PGothic" pitchFamily="34" charset="-128"/>
                            </a:rPr>
                          </m:ctrlPr>
                        </m:fPr>
                        <m:num>
                          <m:r>
                            <a:rPr lang="zh-CN" altLang="en-US" sz="1100" i="1">
                              <a:latin typeface="Cambria Math" panose="02040503050406030204" pitchFamily="18" charset="0"/>
                              <a:ea typeface="MS PGothic" pitchFamily="34" charset="-128"/>
                            </a:rPr>
                            <m:t>𝜕</m:t>
                          </m:r>
                          <m:r>
                            <a:rPr lang="en-US" altLang="zh-CN" sz="1100" i="1">
                              <a:latin typeface="Cambria Math" panose="02040503050406030204" pitchFamily="18" charset="0"/>
                              <a:ea typeface="MS PGothic" pitchFamily="34" charset="-128"/>
                            </a:rPr>
                            <m:t>𝑒</m:t>
                          </m:r>
                        </m:num>
                        <m:den>
                          <m:r>
                            <a:rPr lang="zh-CN" altLang="en-US" sz="1100" i="1">
                              <a:latin typeface="Cambria Math" panose="02040503050406030204" pitchFamily="18" charset="0"/>
                              <a:ea typeface="MS PGothic" pitchFamily="34" charset="-128"/>
                            </a:rPr>
                            <m:t>𝜕</m:t>
                          </m:r>
                          <m:sSub>
                            <m:sSubPr>
                              <m:ctrlPr>
                                <a:rPr lang="en-US" altLang="zh-CN" sz="1100" i="1">
                                  <a:latin typeface="Cambria Math" panose="02040503050406030204" pitchFamily="18" charset="0"/>
                                  <a:ea typeface="MS PGothic" pitchFamily="34" charset="-128"/>
                                </a:rPr>
                              </m:ctrlPr>
                            </m:sSubPr>
                            <m:e>
                              <m:r>
                                <a:rPr lang="en-US" altLang="zh-CN" sz="1100" b="0" i="1" smtClean="0">
                                  <a:latin typeface="Cambria Math" panose="02040503050406030204" pitchFamily="18" charset="0"/>
                                  <a:ea typeface="MS PGothic" pitchFamily="34" charset="-128"/>
                                </a:rPr>
                                <m:t>𝑤</m:t>
                              </m:r>
                            </m:e>
                            <m:sub>
                              <m:r>
                                <a:rPr lang="en-US" altLang="zh-CN" sz="1100" b="0" i="1" smtClean="0">
                                  <a:latin typeface="Cambria Math" panose="02040503050406030204" pitchFamily="18" charset="0"/>
                                  <a:ea typeface="MS PGothic" pitchFamily="34" charset="-128"/>
                                </a:rPr>
                                <m:t>3</m:t>
                              </m:r>
                            </m:sub>
                          </m:sSub>
                        </m:den>
                      </m:f>
                      <m:r>
                        <a:rPr lang="en-US" altLang="zh-CN" sz="1100" b="0" i="1" smtClean="0">
                          <a:latin typeface="Cambria Math" panose="02040503050406030204" pitchFamily="18" charset="0"/>
                          <a:ea typeface="MS PGothic" pitchFamily="34" charset="-128"/>
                        </a:rPr>
                        <m:t>=</m:t>
                      </m:r>
                      <m:sSubSup>
                        <m:sSubSupPr>
                          <m:ctrlPr>
                            <a:rPr lang="en-US" altLang="zh-CN" sz="1100" b="0" i="1" smtClean="0">
                              <a:latin typeface="Cambria Math" panose="02040503050406030204" pitchFamily="18" charset="0"/>
                              <a:ea typeface="MS PGothic" pitchFamily="34" charset="-128"/>
                            </a:rPr>
                          </m:ctrlPr>
                        </m:sSubSupPr>
                        <m:e>
                          <m:r>
                            <a:rPr lang="en-US" altLang="zh-CN" sz="1100" b="0" i="1" smtClean="0">
                              <a:latin typeface="Cambria Math" panose="02040503050406030204" pitchFamily="18" charset="0"/>
                              <a:ea typeface="MS PGothic" pitchFamily="34" charset="-128"/>
                            </a:rPr>
                            <m:t>𝑎</m:t>
                          </m:r>
                        </m:e>
                        <m:sub>
                          <m:r>
                            <a:rPr lang="en-US" altLang="zh-CN" sz="1100" b="0" i="1" smtClean="0">
                              <a:latin typeface="Cambria Math" panose="02040503050406030204" pitchFamily="18" charset="0"/>
                              <a:ea typeface="MS PGothic" pitchFamily="34" charset="-128"/>
                            </a:rPr>
                            <m:t>2</m:t>
                          </m:r>
                        </m:sub>
                        <m:sup>
                          <m:r>
                            <a:rPr lang="en-US" altLang="zh-CN" sz="1100" b="0" i="1" smtClean="0">
                              <a:latin typeface="Cambria Math" panose="02040503050406030204" pitchFamily="18" charset="0"/>
                              <a:ea typeface="MS PGothic" pitchFamily="34" charset="-128"/>
                            </a:rPr>
                            <m:t>𝑇</m:t>
                          </m:r>
                        </m:sup>
                      </m:sSubSup>
                      <m:sSub>
                        <m:sSubPr>
                          <m:ctrlPr>
                            <a:rPr lang="en-US" altLang="zh-CN" sz="1100" b="0" i="1" smtClean="0">
                              <a:latin typeface="Cambria Math" panose="02040503050406030204" pitchFamily="18" charset="0"/>
                              <a:ea typeface="MS PGothic" pitchFamily="34" charset="-128"/>
                            </a:rPr>
                          </m:ctrlPr>
                        </m:sSubPr>
                        <m:e>
                          <m:r>
                            <a:rPr lang="zh-CN" altLang="en-US" sz="1100" i="1">
                              <a:latin typeface="Cambria Math" panose="02040503050406030204" pitchFamily="18" charset="0"/>
                              <a:ea typeface="MS PGothic" pitchFamily="34" charset="-128"/>
                            </a:rPr>
                            <m:t>𝛿</m:t>
                          </m:r>
                        </m:e>
                        <m:sub>
                          <m:r>
                            <a:rPr lang="en-US" altLang="zh-CN" sz="1100" b="0" i="1" smtClean="0">
                              <a:latin typeface="Cambria Math" panose="02040503050406030204" pitchFamily="18" charset="0"/>
                              <a:ea typeface="MS PGothic" pitchFamily="34" charset="-128"/>
                            </a:rPr>
                            <m:t>3</m:t>
                          </m:r>
                        </m:sub>
                      </m:sSub>
                    </m:oMath>
                  </m:oMathPara>
                </a14:m>
                <a:endParaRPr lang="zh-CN" altLang="en-US" sz="1100" dirty="0"/>
              </a:p>
            </p:txBody>
          </p:sp>
        </mc:Choice>
        <mc:Fallback xmlns="">
          <p:sp>
            <p:nvSpPr>
              <p:cNvPr id="102" name="矩形 73"/>
              <p:cNvSpPr>
                <a:spLocks noRot="1" noChangeAspect="1" noMove="1" noResize="1" noEditPoints="1" noAdjustHandles="1" noChangeArrowheads="1" noChangeShapeType="1" noTextEdit="1"/>
              </p:cNvSpPr>
              <p:nvPr/>
            </p:nvSpPr>
            <p:spPr>
              <a:xfrm>
                <a:off x="9697647" y="6267218"/>
                <a:ext cx="937500" cy="442750"/>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文本框 75"/>
              <p:cNvSpPr txBox="1"/>
              <p:nvPr/>
            </p:nvSpPr>
            <p:spPr>
              <a:xfrm>
                <a:off x="8829214" y="5877824"/>
                <a:ext cx="1655764" cy="165558"/>
              </a:xfrm>
              <a:prstGeom prst="rect">
                <a:avLst/>
              </a:prstGeom>
            </p:spPr>
            <p:txBody>
              <a:bodyPr wrap="square" lIns="0" tIns="0" rIns="0" bIns="0" rtlCol="0" anchor="ctr" anchorCtr="0">
                <a:spAutoFit/>
              </a:bodyPr>
              <a:lstStyle/>
              <a:p>
                <a:pPr fontAlgn="auto">
                  <a:lnSpc>
                    <a:spcPct val="90000"/>
                  </a:lnSpc>
                  <a:spcBef>
                    <a:spcPts val="300"/>
                  </a:spcBef>
                  <a:spcAft>
                    <a:spcPts val="300"/>
                  </a:spcAft>
                  <a:buClr>
                    <a:srgbClr val="FFFFFF"/>
                  </a:buClr>
                </a:pPr>
                <a14:m>
                  <m:oMathPara xmlns:m="http://schemas.openxmlformats.org/officeDocument/2006/math">
                    <m:oMathParaPr>
                      <m:jc m:val="centerGroup"/>
                    </m:oMathParaPr>
                    <m:oMath xmlns:m="http://schemas.openxmlformats.org/officeDocument/2006/math">
                      <m:sSub>
                        <m:sSub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zh-CN" altLang="en-US"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𝛿</m:t>
                          </m:r>
                        </m:e>
                        <m: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sub>
                      </m:s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Sup>
                        <m:sSubSup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Sup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𝑤</m:t>
                          </m:r>
                        </m:e>
                        <m: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3</m:t>
                          </m:r>
                        </m:sub>
                        <m:sup>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𝑇</m:t>
                          </m:r>
                        </m:sup>
                      </m:sSubSup>
                      <m:sSub>
                        <m:sSubPr>
                          <m:ctrlPr>
                            <a:rPr lang="en-US" altLang="zh-CN" sz="900" i="1">
                              <a:latin typeface="Cambria Math" panose="02040503050406030204" pitchFamily="18" charset="0"/>
                              <a:ea typeface="MS PGothic" pitchFamily="34" charset="-128"/>
                            </a:rPr>
                          </m:ctrlPr>
                        </m:sSubPr>
                        <m:e>
                          <m:r>
                            <a:rPr lang="zh-CN" altLang="en-US" sz="900" i="1">
                              <a:latin typeface="Cambria Math" panose="02040503050406030204" pitchFamily="18" charset="0"/>
                              <a:ea typeface="MS PGothic" pitchFamily="34" charset="-128"/>
                            </a:rPr>
                            <m:t>𝛿</m:t>
                          </m:r>
                        </m:e>
                        <m:sub>
                          <m:r>
                            <a:rPr lang="en-US" altLang="zh-CN" sz="900" i="1">
                              <a:latin typeface="Cambria Math" panose="02040503050406030204" pitchFamily="18" charset="0"/>
                              <a:ea typeface="MS PGothic" pitchFamily="34" charset="-128"/>
                            </a:rPr>
                            <m:t>3</m:t>
                          </m:r>
                        </m:sub>
                      </m:s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p>
                        <m:sSup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p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𝑓</m:t>
                          </m:r>
                        </m:e>
                        <m:sup>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up>
                      </m:sSup>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𝑧</m:t>
                          </m:r>
                        </m:e>
                        <m: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sub>
                      </m:s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oMath>
                  </m:oMathPara>
                </a14:m>
                <a:endParaRPr kumimoji="0" lang="zh-CN" altLang="en-US" sz="9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103" name="文本框 75"/>
              <p:cNvSpPr txBox="1">
                <a:spLocks noRot="1" noChangeAspect="1" noMove="1" noResize="1" noEditPoints="1" noAdjustHandles="1" noChangeArrowheads="1" noChangeShapeType="1" noTextEdit="1"/>
              </p:cNvSpPr>
              <p:nvPr/>
            </p:nvSpPr>
            <p:spPr>
              <a:xfrm>
                <a:off x="8829214" y="5877824"/>
                <a:ext cx="1655764" cy="165558"/>
              </a:xfrm>
              <a:prstGeom prst="rect">
                <a:avLst/>
              </a:prstGeom>
              <a:blipFill rotWithShape="1">
                <a:blip r:embed="rId16"/>
                <a:stretch>
                  <a:fillRect t="-7407"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矩形 76"/>
              <p:cNvSpPr/>
              <p:nvPr/>
            </p:nvSpPr>
            <p:spPr>
              <a:xfrm>
                <a:off x="8617294" y="6284662"/>
                <a:ext cx="937500" cy="441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1100" i="1" smtClean="0">
                              <a:latin typeface="Cambria Math" panose="02040503050406030204" pitchFamily="18" charset="0"/>
                              <a:ea typeface="MS PGothic" pitchFamily="34" charset="-128"/>
                            </a:rPr>
                          </m:ctrlPr>
                        </m:fPr>
                        <m:num>
                          <m:r>
                            <a:rPr lang="zh-CN" altLang="en-US" sz="1100" i="1">
                              <a:latin typeface="Cambria Math" panose="02040503050406030204" pitchFamily="18" charset="0"/>
                              <a:ea typeface="MS PGothic" pitchFamily="34" charset="-128"/>
                            </a:rPr>
                            <m:t>𝜕</m:t>
                          </m:r>
                          <m:r>
                            <a:rPr lang="en-US" altLang="zh-CN" sz="1100" i="1">
                              <a:latin typeface="Cambria Math" panose="02040503050406030204" pitchFamily="18" charset="0"/>
                              <a:ea typeface="MS PGothic" pitchFamily="34" charset="-128"/>
                            </a:rPr>
                            <m:t>𝑒</m:t>
                          </m:r>
                        </m:num>
                        <m:den>
                          <m:r>
                            <a:rPr lang="zh-CN" altLang="en-US" sz="1100" i="1">
                              <a:latin typeface="Cambria Math" panose="02040503050406030204" pitchFamily="18" charset="0"/>
                              <a:ea typeface="MS PGothic" pitchFamily="34" charset="-128"/>
                            </a:rPr>
                            <m:t>𝜕</m:t>
                          </m:r>
                          <m:sSub>
                            <m:sSubPr>
                              <m:ctrlPr>
                                <a:rPr lang="en-US" altLang="zh-CN" sz="1100" i="1">
                                  <a:latin typeface="Cambria Math" panose="02040503050406030204" pitchFamily="18" charset="0"/>
                                  <a:ea typeface="MS PGothic" pitchFamily="34" charset="-128"/>
                                </a:rPr>
                              </m:ctrlPr>
                            </m:sSubPr>
                            <m:e>
                              <m:r>
                                <a:rPr lang="en-US" altLang="zh-CN" sz="1100" b="0" i="1" smtClean="0">
                                  <a:latin typeface="Cambria Math" panose="02040503050406030204" pitchFamily="18" charset="0"/>
                                  <a:ea typeface="MS PGothic" pitchFamily="34" charset="-128"/>
                                </a:rPr>
                                <m:t>𝑤</m:t>
                              </m:r>
                            </m:e>
                            <m:sub>
                              <m:r>
                                <a:rPr lang="en-US" altLang="zh-CN" sz="1100" b="0" i="1" smtClean="0">
                                  <a:latin typeface="Cambria Math" panose="02040503050406030204" pitchFamily="18" charset="0"/>
                                  <a:ea typeface="MS PGothic" pitchFamily="34" charset="-128"/>
                                </a:rPr>
                                <m:t>2</m:t>
                              </m:r>
                            </m:sub>
                          </m:sSub>
                        </m:den>
                      </m:f>
                      <m:r>
                        <a:rPr lang="en-US" altLang="zh-CN" sz="1100" b="0" i="1" smtClean="0">
                          <a:latin typeface="Cambria Math" panose="02040503050406030204" pitchFamily="18" charset="0"/>
                          <a:ea typeface="MS PGothic" pitchFamily="34" charset="-128"/>
                        </a:rPr>
                        <m:t>=</m:t>
                      </m:r>
                      <m:sSubSup>
                        <m:sSubSupPr>
                          <m:ctrlPr>
                            <a:rPr lang="en-US" altLang="zh-CN" sz="1100" b="0" i="1" smtClean="0">
                              <a:latin typeface="Cambria Math" panose="02040503050406030204" pitchFamily="18" charset="0"/>
                              <a:ea typeface="MS PGothic" pitchFamily="34" charset="-128"/>
                            </a:rPr>
                          </m:ctrlPr>
                        </m:sSubSupPr>
                        <m:e>
                          <m:r>
                            <a:rPr lang="en-US" altLang="zh-CN" sz="1100" b="0" i="1" smtClean="0">
                              <a:latin typeface="Cambria Math" panose="02040503050406030204" pitchFamily="18" charset="0"/>
                              <a:ea typeface="MS PGothic" pitchFamily="34" charset="-128"/>
                            </a:rPr>
                            <m:t>𝑎</m:t>
                          </m:r>
                        </m:e>
                        <m:sub>
                          <m:r>
                            <a:rPr lang="en-US" altLang="zh-CN" sz="1100" b="0" i="1" smtClean="0">
                              <a:latin typeface="Cambria Math" panose="02040503050406030204" pitchFamily="18" charset="0"/>
                              <a:ea typeface="MS PGothic" pitchFamily="34" charset="-128"/>
                            </a:rPr>
                            <m:t>1</m:t>
                          </m:r>
                        </m:sub>
                        <m:sup>
                          <m:r>
                            <a:rPr lang="en-US" altLang="zh-CN" sz="1100" b="0" i="1" smtClean="0">
                              <a:latin typeface="Cambria Math" panose="02040503050406030204" pitchFamily="18" charset="0"/>
                              <a:ea typeface="MS PGothic" pitchFamily="34" charset="-128"/>
                            </a:rPr>
                            <m:t>𝑇</m:t>
                          </m:r>
                        </m:sup>
                      </m:sSubSup>
                      <m:sSub>
                        <m:sSubPr>
                          <m:ctrlPr>
                            <a:rPr lang="en-US" altLang="zh-CN" sz="1100" b="0" i="1" smtClean="0">
                              <a:latin typeface="Cambria Math" panose="02040503050406030204" pitchFamily="18" charset="0"/>
                              <a:ea typeface="MS PGothic" pitchFamily="34" charset="-128"/>
                            </a:rPr>
                          </m:ctrlPr>
                        </m:sSubPr>
                        <m:e>
                          <m:r>
                            <a:rPr lang="zh-CN" altLang="en-US" sz="1100" i="1">
                              <a:latin typeface="Cambria Math" panose="02040503050406030204" pitchFamily="18" charset="0"/>
                              <a:ea typeface="MS PGothic" pitchFamily="34" charset="-128"/>
                            </a:rPr>
                            <m:t>𝛿</m:t>
                          </m:r>
                        </m:e>
                        <m:sub>
                          <m:r>
                            <a:rPr lang="en-US" altLang="zh-CN" sz="1100" b="0" i="1" smtClean="0">
                              <a:latin typeface="Cambria Math" panose="02040503050406030204" pitchFamily="18" charset="0"/>
                              <a:ea typeface="MS PGothic" pitchFamily="34" charset="-128"/>
                            </a:rPr>
                            <m:t>2</m:t>
                          </m:r>
                        </m:sub>
                      </m:sSub>
                    </m:oMath>
                  </m:oMathPara>
                </a14:m>
                <a:endParaRPr lang="zh-CN" altLang="en-US" sz="1100" dirty="0"/>
              </a:p>
            </p:txBody>
          </p:sp>
        </mc:Choice>
        <mc:Fallback xmlns="">
          <p:sp>
            <p:nvSpPr>
              <p:cNvPr id="104" name="矩形 76"/>
              <p:cNvSpPr>
                <a:spLocks noRot="1" noChangeAspect="1" noMove="1" noResize="1" noEditPoints="1" noAdjustHandles="1" noChangeArrowheads="1" noChangeShapeType="1" noTextEdit="1"/>
              </p:cNvSpPr>
              <p:nvPr/>
            </p:nvSpPr>
            <p:spPr>
              <a:xfrm>
                <a:off x="8617294" y="6284662"/>
                <a:ext cx="937500" cy="441916"/>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文本框 78"/>
              <p:cNvSpPr txBox="1"/>
              <p:nvPr/>
            </p:nvSpPr>
            <p:spPr>
              <a:xfrm>
                <a:off x="7773888" y="5877048"/>
                <a:ext cx="1655764" cy="164917"/>
              </a:xfrm>
              <a:prstGeom prst="rect">
                <a:avLst/>
              </a:prstGeom>
            </p:spPr>
            <p:txBody>
              <a:bodyPr wrap="square" lIns="0" tIns="0" rIns="0" bIns="0" rtlCol="0" anchor="ctr" anchorCtr="0">
                <a:spAutoFit/>
              </a:bodyPr>
              <a:lstStyle/>
              <a:p>
                <a:pPr fontAlgn="auto">
                  <a:lnSpc>
                    <a:spcPct val="90000"/>
                  </a:lnSpc>
                  <a:spcBef>
                    <a:spcPts val="300"/>
                  </a:spcBef>
                  <a:spcAft>
                    <a:spcPts val="300"/>
                  </a:spcAft>
                  <a:buClr>
                    <a:srgbClr val="FFFFFF"/>
                  </a:buClr>
                </a:pPr>
                <a14:m>
                  <m:oMathPara xmlns:m="http://schemas.openxmlformats.org/officeDocument/2006/math">
                    <m:oMathParaPr>
                      <m:jc m:val="centerGroup"/>
                    </m:oMathParaPr>
                    <m:oMath xmlns:m="http://schemas.openxmlformats.org/officeDocument/2006/math">
                      <m:sSub>
                        <m:sSub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zh-CN" altLang="en-US"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𝛿</m:t>
                          </m:r>
                        </m:e>
                        <m: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1</m:t>
                          </m:r>
                        </m:sub>
                      </m:s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Sup>
                        <m:sSubSup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Sup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𝑤</m:t>
                          </m:r>
                        </m:e>
                        <m: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2</m:t>
                          </m:r>
                        </m:sub>
                        <m:sup>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𝑇</m:t>
                          </m:r>
                        </m:sup>
                      </m:sSubSup>
                      <m:sSub>
                        <m:sSubPr>
                          <m:ctrlPr>
                            <a:rPr lang="en-US" altLang="zh-CN" sz="900" i="1">
                              <a:latin typeface="Cambria Math" panose="02040503050406030204" pitchFamily="18" charset="0"/>
                              <a:ea typeface="MS PGothic" pitchFamily="34" charset="-128"/>
                            </a:rPr>
                          </m:ctrlPr>
                        </m:sSubPr>
                        <m:e>
                          <m:r>
                            <a:rPr lang="zh-CN" altLang="en-US" sz="900" i="1">
                              <a:latin typeface="Cambria Math" panose="02040503050406030204" pitchFamily="18" charset="0"/>
                              <a:ea typeface="MS PGothic" pitchFamily="34" charset="-128"/>
                            </a:rPr>
                            <m:t>𝛿</m:t>
                          </m:r>
                        </m:e>
                        <m:sub>
                          <m:r>
                            <a:rPr lang="en-US" altLang="zh-CN" sz="900" i="1">
                              <a:latin typeface="Cambria Math" panose="02040503050406030204" pitchFamily="18" charset="0"/>
                              <a:ea typeface="MS PGothic" pitchFamily="34" charset="-128"/>
                            </a:rPr>
                            <m:t>2</m:t>
                          </m:r>
                        </m:sub>
                      </m:s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p>
                        <m:sSup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p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𝑓</m:t>
                          </m:r>
                        </m:e>
                        <m:sup>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up>
                      </m:sSup>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sSub>
                        <m:sSubPr>
                          <m:ctrlP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ctrlPr>
                        </m:sSubPr>
                        <m:e>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𝑧</m:t>
                          </m:r>
                        </m:e>
                        <m: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1</m:t>
                          </m:r>
                        </m:sub>
                      </m:sSub>
                      <m:r>
                        <a:rPr kumimoji="0" lang="en-US" altLang="zh-CN" sz="900" b="0" i="1" u="none" strike="noStrike" kern="1200" cap="none" spc="0" normalizeH="0" baseline="0" noProof="0" smtClean="0">
                          <a:ln>
                            <a:noFill/>
                          </a:ln>
                          <a:solidFill>
                            <a:schemeClr val="tx1"/>
                          </a:solidFill>
                          <a:effectLst/>
                          <a:uLnTx/>
                          <a:uFillTx/>
                          <a:latin typeface="Cambria Math" panose="02040503050406030204" pitchFamily="18" charset="0"/>
                          <a:ea typeface="MS PGothic" pitchFamily="34" charset="-128"/>
                          <a:cs typeface="+mn-cs"/>
                        </a:rPr>
                        <m:t>)</m:t>
                      </m:r>
                    </m:oMath>
                  </m:oMathPara>
                </a14:m>
                <a:endParaRPr kumimoji="0" lang="zh-CN" altLang="en-US" sz="9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mc:Choice>
        <mc:Fallback xmlns="">
          <p:sp>
            <p:nvSpPr>
              <p:cNvPr id="105" name="文本框 78"/>
              <p:cNvSpPr txBox="1">
                <a:spLocks noRot="1" noChangeAspect="1" noMove="1" noResize="1" noEditPoints="1" noAdjustHandles="1" noChangeArrowheads="1" noChangeShapeType="1" noTextEdit="1"/>
              </p:cNvSpPr>
              <p:nvPr/>
            </p:nvSpPr>
            <p:spPr>
              <a:xfrm>
                <a:off x="7773888" y="5877048"/>
                <a:ext cx="1655764" cy="164917"/>
              </a:xfrm>
              <a:prstGeom prst="rect">
                <a:avLst/>
              </a:prstGeom>
              <a:blipFill rotWithShape="1">
                <a:blip r:embed="rId18"/>
                <a:stretch>
                  <a:fillRect t="-7407"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矩形 79"/>
              <p:cNvSpPr/>
              <p:nvPr/>
            </p:nvSpPr>
            <p:spPr>
              <a:xfrm>
                <a:off x="7623747" y="6284662"/>
                <a:ext cx="932050" cy="441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1100" i="1" smtClean="0">
                              <a:latin typeface="Cambria Math" panose="02040503050406030204" pitchFamily="18" charset="0"/>
                              <a:ea typeface="MS PGothic" pitchFamily="34" charset="-128"/>
                            </a:rPr>
                          </m:ctrlPr>
                        </m:fPr>
                        <m:num>
                          <m:r>
                            <a:rPr lang="zh-CN" altLang="en-US" sz="1100" i="1">
                              <a:latin typeface="Cambria Math" panose="02040503050406030204" pitchFamily="18" charset="0"/>
                              <a:ea typeface="MS PGothic" pitchFamily="34" charset="-128"/>
                            </a:rPr>
                            <m:t>𝜕</m:t>
                          </m:r>
                          <m:r>
                            <a:rPr lang="en-US" altLang="zh-CN" sz="1100" i="1">
                              <a:latin typeface="Cambria Math" panose="02040503050406030204" pitchFamily="18" charset="0"/>
                              <a:ea typeface="MS PGothic" pitchFamily="34" charset="-128"/>
                            </a:rPr>
                            <m:t>𝑒</m:t>
                          </m:r>
                        </m:num>
                        <m:den>
                          <m:r>
                            <a:rPr lang="zh-CN" altLang="en-US" sz="1100" i="1">
                              <a:latin typeface="Cambria Math" panose="02040503050406030204" pitchFamily="18" charset="0"/>
                              <a:ea typeface="MS PGothic" pitchFamily="34" charset="-128"/>
                            </a:rPr>
                            <m:t>𝜕</m:t>
                          </m:r>
                          <m:sSub>
                            <m:sSubPr>
                              <m:ctrlPr>
                                <a:rPr lang="en-US" altLang="zh-CN" sz="1100" i="1">
                                  <a:latin typeface="Cambria Math" panose="02040503050406030204" pitchFamily="18" charset="0"/>
                                  <a:ea typeface="MS PGothic" pitchFamily="34" charset="-128"/>
                                </a:rPr>
                              </m:ctrlPr>
                            </m:sSubPr>
                            <m:e>
                              <m:r>
                                <a:rPr lang="en-US" altLang="zh-CN" sz="1100" b="0" i="1" smtClean="0">
                                  <a:latin typeface="Cambria Math" panose="02040503050406030204" pitchFamily="18" charset="0"/>
                                  <a:ea typeface="MS PGothic" pitchFamily="34" charset="-128"/>
                                </a:rPr>
                                <m:t>𝑤</m:t>
                              </m:r>
                            </m:e>
                            <m:sub>
                              <m:r>
                                <a:rPr lang="en-US" altLang="zh-CN" sz="1100" b="0" i="1" smtClean="0">
                                  <a:latin typeface="Cambria Math" panose="02040503050406030204" pitchFamily="18" charset="0"/>
                                  <a:ea typeface="MS PGothic" pitchFamily="34" charset="-128"/>
                                </a:rPr>
                                <m:t>1</m:t>
                              </m:r>
                            </m:sub>
                          </m:sSub>
                        </m:den>
                      </m:f>
                      <m:r>
                        <a:rPr lang="en-US" altLang="zh-CN" sz="1100" b="0" i="1" smtClean="0">
                          <a:latin typeface="Cambria Math" panose="02040503050406030204" pitchFamily="18" charset="0"/>
                          <a:ea typeface="MS PGothic" pitchFamily="34" charset="-128"/>
                        </a:rPr>
                        <m:t>=</m:t>
                      </m:r>
                      <m:sSup>
                        <m:sSupPr>
                          <m:ctrlPr>
                            <a:rPr lang="en-US" altLang="zh-CN" sz="1100" b="0" i="1" smtClean="0">
                              <a:latin typeface="Cambria Math" panose="02040503050406030204" pitchFamily="18" charset="0"/>
                              <a:ea typeface="MS PGothic" pitchFamily="34" charset="-128"/>
                            </a:rPr>
                          </m:ctrlPr>
                        </m:sSupPr>
                        <m:e>
                          <m:r>
                            <a:rPr lang="en-US" altLang="zh-CN" sz="1100" b="0" i="1" smtClean="0">
                              <a:latin typeface="Cambria Math" panose="02040503050406030204" pitchFamily="18" charset="0"/>
                              <a:ea typeface="MS PGothic" pitchFamily="34" charset="-128"/>
                            </a:rPr>
                            <m:t>𝑥</m:t>
                          </m:r>
                        </m:e>
                        <m:sup>
                          <m:r>
                            <a:rPr lang="en-US" altLang="zh-CN" sz="1100" b="0" i="1" smtClean="0">
                              <a:latin typeface="Cambria Math" panose="02040503050406030204" pitchFamily="18" charset="0"/>
                              <a:ea typeface="MS PGothic" pitchFamily="34" charset="-128"/>
                            </a:rPr>
                            <m:t>𝑇</m:t>
                          </m:r>
                        </m:sup>
                      </m:sSup>
                      <m:sSub>
                        <m:sSubPr>
                          <m:ctrlPr>
                            <a:rPr lang="en-US" altLang="zh-CN" sz="1100" b="0" i="1" smtClean="0">
                              <a:latin typeface="Cambria Math" panose="02040503050406030204" pitchFamily="18" charset="0"/>
                              <a:ea typeface="MS PGothic" pitchFamily="34" charset="-128"/>
                            </a:rPr>
                          </m:ctrlPr>
                        </m:sSubPr>
                        <m:e>
                          <m:r>
                            <a:rPr lang="zh-CN" altLang="en-US" sz="1100" i="1">
                              <a:latin typeface="Cambria Math" panose="02040503050406030204" pitchFamily="18" charset="0"/>
                              <a:ea typeface="MS PGothic" pitchFamily="34" charset="-128"/>
                            </a:rPr>
                            <m:t>𝛿</m:t>
                          </m:r>
                        </m:e>
                        <m:sub>
                          <m:r>
                            <a:rPr lang="en-US" altLang="zh-CN" sz="1100" b="0" i="1" smtClean="0">
                              <a:latin typeface="Cambria Math" panose="02040503050406030204" pitchFamily="18" charset="0"/>
                              <a:ea typeface="MS PGothic" pitchFamily="34" charset="-128"/>
                            </a:rPr>
                            <m:t>1</m:t>
                          </m:r>
                        </m:sub>
                      </m:sSub>
                    </m:oMath>
                  </m:oMathPara>
                </a14:m>
                <a:endParaRPr lang="zh-CN" altLang="en-US" sz="1100" dirty="0"/>
              </a:p>
            </p:txBody>
          </p:sp>
        </mc:Choice>
        <mc:Fallback xmlns="">
          <p:sp>
            <p:nvSpPr>
              <p:cNvPr id="106" name="矩形 79"/>
              <p:cNvSpPr>
                <a:spLocks noRot="1" noChangeAspect="1" noMove="1" noResize="1" noEditPoints="1" noAdjustHandles="1" noChangeArrowheads="1" noChangeShapeType="1" noTextEdit="1"/>
              </p:cNvSpPr>
              <p:nvPr/>
            </p:nvSpPr>
            <p:spPr>
              <a:xfrm>
                <a:off x="7623747" y="6284662"/>
                <a:ext cx="932050" cy="441916"/>
              </a:xfrm>
              <a:prstGeom prst="rect">
                <a:avLst/>
              </a:prstGeom>
              <a:blipFill rotWithShape="1">
                <a:blip r:embed="rId19"/>
                <a:stretch>
                  <a:fillRect/>
                </a:stretch>
              </a:blipFill>
            </p:spPr>
            <p:txBody>
              <a:bodyPr/>
              <a:lstStyle/>
              <a:p>
                <a:r>
                  <a:rPr lang="en-US">
                    <a:noFill/>
                  </a:rPr>
                  <a:t> </a:t>
                </a:r>
              </a:p>
            </p:txBody>
          </p:sp>
        </mc:Fallback>
      </mc:AlternateContent>
      <p:pic>
        <p:nvPicPr>
          <p:cNvPr id="107" name="图片 80"/>
          <p:cNvPicPr>
            <a:picLocks noChangeAspect="1"/>
          </p:cNvPicPr>
          <p:nvPr/>
        </p:nvPicPr>
        <p:blipFill>
          <a:blip r:embed="rId13"/>
          <a:stretch>
            <a:fillRect/>
          </a:stretch>
        </p:blipFill>
        <p:spPr>
          <a:xfrm>
            <a:off x="8725898" y="6104462"/>
            <a:ext cx="615137" cy="179214"/>
          </a:xfrm>
          <a:prstGeom prst="rect">
            <a:avLst/>
          </a:prstGeom>
        </p:spPr>
      </p:pic>
      <p:pic>
        <p:nvPicPr>
          <p:cNvPr id="108" name="图片 81"/>
          <p:cNvPicPr>
            <a:picLocks noChangeAspect="1"/>
          </p:cNvPicPr>
          <p:nvPr/>
        </p:nvPicPr>
        <p:blipFill>
          <a:blip r:embed="rId13"/>
          <a:stretch>
            <a:fillRect/>
          </a:stretch>
        </p:blipFill>
        <p:spPr>
          <a:xfrm>
            <a:off x="7709061" y="6104462"/>
            <a:ext cx="615137" cy="179214"/>
          </a:xfrm>
          <a:prstGeom prst="rect">
            <a:avLst/>
          </a:prstGeom>
        </p:spPr>
      </p:pic>
      <p:pic>
        <p:nvPicPr>
          <p:cNvPr id="109" name="图片 82"/>
          <p:cNvPicPr>
            <a:picLocks noChangeAspect="1"/>
          </p:cNvPicPr>
          <p:nvPr/>
        </p:nvPicPr>
        <p:blipFill>
          <a:blip r:embed="rId20"/>
          <a:stretch>
            <a:fillRect/>
          </a:stretch>
        </p:blipFill>
        <p:spPr>
          <a:xfrm>
            <a:off x="7729540" y="3511484"/>
            <a:ext cx="535369" cy="158015"/>
          </a:xfrm>
          <a:prstGeom prst="rect">
            <a:avLst/>
          </a:prstGeom>
        </p:spPr>
      </p:pic>
      <p:pic>
        <p:nvPicPr>
          <p:cNvPr id="110" name="图片 83"/>
          <p:cNvPicPr>
            <a:picLocks noChangeAspect="1"/>
          </p:cNvPicPr>
          <p:nvPr/>
        </p:nvPicPr>
        <p:blipFill>
          <a:blip r:embed="rId20"/>
          <a:stretch>
            <a:fillRect/>
          </a:stretch>
        </p:blipFill>
        <p:spPr>
          <a:xfrm>
            <a:off x="8725898" y="3488648"/>
            <a:ext cx="535369" cy="177122"/>
          </a:xfrm>
          <a:prstGeom prst="rect">
            <a:avLst/>
          </a:prstGeom>
        </p:spPr>
      </p:pic>
      <p:pic>
        <p:nvPicPr>
          <p:cNvPr id="111" name="图片 84"/>
          <p:cNvPicPr>
            <a:picLocks noChangeAspect="1"/>
          </p:cNvPicPr>
          <p:nvPr/>
        </p:nvPicPr>
        <p:blipFill>
          <a:blip r:embed="rId20"/>
          <a:stretch>
            <a:fillRect/>
          </a:stretch>
        </p:blipFill>
        <p:spPr>
          <a:xfrm>
            <a:off x="9798654" y="3528518"/>
            <a:ext cx="535369" cy="158015"/>
          </a:xfrm>
          <a:prstGeom prst="rect">
            <a:avLst/>
          </a:prstGeom>
        </p:spPr>
      </p:pic>
      <p:sp>
        <p:nvSpPr>
          <p:cNvPr id="112" name="TextBox 111"/>
          <p:cNvSpPr txBox="1"/>
          <p:nvPr/>
        </p:nvSpPr>
        <p:spPr>
          <a:xfrm>
            <a:off x="10964098" y="4513147"/>
            <a:ext cx="824679" cy="3139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sz="1600" dirty="0" smtClean="0">
                <a:latin typeface="+mj-lt"/>
                <a:ea typeface="MS PGothic" pitchFamily="34" charset="-128"/>
                <a:cs typeface="+mn-cs"/>
              </a:rPr>
              <a:t>error</a:t>
            </a:r>
            <a:endParaRPr kumimoji="0" lang="en-US" sz="16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Tree>
    <p:extLst>
      <p:ext uri="{BB962C8B-B14F-4D97-AF65-F5344CB8AC3E}">
        <p14:creationId xmlns:p14="http://schemas.microsoft.com/office/powerpoint/2010/main" val="1681303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0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92" grpId="0"/>
      <p:bldP spid="93" grpId="0"/>
      <p:bldP spid="94" grpId="0"/>
      <p:bldP spid="95" grpId="0"/>
      <p:bldP spid="96" grpId="0"/>
      <p:bldP spid="97" grpId="0"/>
      <p:bldP spid="98" grpId="0"/>
      <p:bldP spid="101" grpId="0"/>
      <p:bldP spid="102" grpId="0"/>
      <p:bldP spid="103" grpId="0"/>
      <p:bldP spid="104" grpId="0"/>
      <p:bldP spid="105" grpId="0"/>
      <p:bldP spid="106" grpId="0"/>
      <p:bldP spid="1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44" y="1381123"/>
            <a:ext cx="6122725" cy="5029200"/>
          </a:xfrm>
        </p:spPr>
        <p:txBody>
          <a:bodyPr/>
          <a:lstStyle/>
          <a:p>
            <a:r>
              <a:rPr lang="en-US" dirty="0" err="1"/>
              <a:t>Autoencoder</a:t>
            </a:r>
            <a:r>
              <a:rPr lang="en-US" dirty="0"/>
              <a:t> </a:t>
            </a:r>
            <a:r>
              <a:rPr lang="en-US" dirty="0">
                <a:solidFill>
                  <a:prstClr val="black"/>
                </a:solidFill>
                <a:latin typeface="Calibri"/>
                <a:ea typeface="MS PGothic" pitchFamily="34" charset="-128"/>
              </a:rPr>
              <a:t>+</a:t>
            </a:r>
            <a:r>
              <a:rPr lang="en-US" altLang="zh-CN" dirty="0">
                <a:solidFill>
                  <a:prstClr val="black"/>
                </a:solidFill>
                <a:latin typeface="Calibri"/>
                <a:ea typeface="MS PGothic" pitchFamily="34" charset="-128"/>
              </a:rPr>
              <a:t> L-BFGS T</a:t>
            </a:r>
            <a:r>
              <a:rPr lang="en-US" altLang="zh-CN" dirty="0" smtClean="0">
                <a:solidFill>
                  <a:prstClr val="black"/>
                </a:solidFill>
                <a:latin typeface="Calibri"/>
                <a:ea typeface="MS PGothic" pitchFamily="34" charset="-128"/>
              </a:rPr>
              <a:t>raining</a:t>
            </a:r>
          </a:p>
          <a:p>
            <a:pPr lvl="1"/>
            <a:r>
              <a:rPr lang="en-US" altLang="zh-CN" dirty="0">
                <a:solidFill>
                  <a:prstClr val="black"/>
                </a:solidFill>
                <a:latin typeface="Calibri"/>
                <a:ea typeface="MS PGothic" pitchFamily="34" charset="-128"/>
              </a:rPr>
              <a:t>Used for pre-training (Hinton et al, 2006) </a:t>
            </a:r>
          </a:p>
          <a:p>
            <a:pPr lvl="1"/>
            <a:r>
              <a:rPr lang="en-US" altLang="zh-CN" dirty="0">
                <a:solidFill>
                  <a:prstClr val="black"/>
                </a:solidFill>
                <a:latin typeface="Calibri"/>
                <a:ea typeface="MS PGothic" pitchFamily="34" charset="-128"/>
              </a:rPr>
              <a:t>Semantic retrieval (</a:t>
            </a:r>
            <a:r>
              <a:rPr lang="en-US" altLang="zh-CN" dirty="0" err="1">
                <a:solidFill>
                  <a:prstClr val="black"/>
                </a:solidFill>
                <a:latin typeface="Calibri"/>
                <a:ea typeface="MS PGothic" pitchFamily="34" charset="-128"/>
              </a:rPr>
              <a:t>Krizhevsky</a:t>
            </a:r>
            <a:r>
              <a:rPr lang="en-US" altLang="zh-CN" dirty="0">
                <a:solidFill>
                  <a:prstClr val="black"/>
                </a:solidFill>
                <a:latin typeface="Calibri"/>
                <a:ea typeface="MS PGothic" pitchFamily="34" charset="-128"/>
              </a:rPr>
              <a:t> et al, 2011)  </a:t>
            </a:r>
          </a:p>
          <a:p>
            <a:pPr lvl="1"/>
            <a:r>
              <a:rPr lang="en-US" altLang="zh-CN" dirty="0">
                <a:solidFill>
                  <a:prstClr val="black"/>
                </a:solidFill>
                <a:latin typeface="Calibri"/>
                <a:ea typeface="MS PGothic" pitchFamily="34" charset="-128"/>
              </a:rPr>
              <a:t>L-BFGS good scalability </a:t>
            </a:r>
            <a:r>
              <a:rPr lang="en-US" altLang="zh-CN" dirty="0" smtClean="0">
                <a:solidFill>
                  <a:prstClr val="black"/>
                </a:solidFill>
                <a:latin typeface="Calibri"/>
                <a:ea typeface="MS PGothic" pitchFamily="34" charset="-128"/>
              </a:rPr>
              <a:t>(</a:t>
            </a:r>
            <a:r>
              <a:rPr lang="en-US" altLang="zh-CN" dirty="0">
                <a:solidFill>
                  <a:prstClr val="black"/>
                </a:solidFill>
                <a:latin typeface="Calibri"/>
                <a:ea typeface="MS PGothic" pitchFamily="34" charset="-128"/>
              </a:rPr>
              <a:t>Le et al, 2011 )</a:t>
            </a:r>
          </a:p>
        </p:txBody>
      </p:sp>
      <p:sp>
        <p:nvSpPr>
          <p:cNvPr id="2" name="Title 1"/>
          <p:cNvSpPr>
            <a:spLocks noGrp="1"/>
          </p:cNvSpPr>
          <p:nvPr>
            <p:ph type="title"/>
          </p:nvPr>
        </p:nvSpPr>
        <p:spPr/>
        <p:txBody>
          <a:bodyPr/>
          <a:lstStyle/>
          <a:p>
            <a:r>
              <a:rPr lang="en-US" dirty="0" smtClean="0"/>
              <a:t>DNN algorithm architecture 2–</a:t>
            </a:r>
            <a:r>
              <a:rPr lang="en-US" dirty="0" err="1" smtClean="0"/>
              <a:t>AUtoencoder</a:t>
            </a:r>
            <a:endParaRPr lang="en-US" dirty="0"/>
          </a:p>
        </p:txBody>
      </p:sp>
      <p:sp>
        <p:nvSpPr>
          <p:cNvPr id="52" name="Text Placeholder 51"/>
          <p:cNvSpPr>
            <a:spLocks noGrp="1"/>
          </p:cNvSpPr>
          <p:nvPr>
            <p:ph type="body" sz="quarter" idx="10"/>
          </p:nvPr>
        </p:nvSpPr>
        <p:spPr/>
        <p:txBody>
          <a:bodyPr/>
          <a:lstStyle/>
          <a:p>
            <a:endParaRPr lang="en-US"/>
          </a:p>
        </p:txBody>
      </p:sp>
      <p:sp>
        <p:nvSpPr>
          <p:cNvPr id="53" name="Content Placeholder 52"/>
          <p:cNvSpPr>
            <a:spLocks noGrp="1"/>
          </p:cNvSpPr>
          <p:nvPr>
            <p:ph sz="quarter" idx="11"/>
          </p:nvPr>
        </p:nvSpPr>
        <p:spPr/>
        <p:txBody>
          <a:bodyPr/>
          <a:lstStyle/>
          <a:p>
            <a:r>
              <a:rPr lang="en-US" dirty="0" smtClean="0">
                <a:solidFill>
                  <a:prstClr val="black"/>
                </a:solidFill>
                <a:latin typeface="Calibri"/>
                <a:ea typeface="MS PGothic" pitchFamily="34" charset="-128"/>
              </a:rPr>
              <a:t>Compute Patterns</a:t>
            </a:r>
          </a:p>
          <a:p>
            <a:pPr lvl="1"/>
            <a:r>
              <a:rPr lang="en-US" dirty="0" smtClean="0">
                <a:solidFill>
                  <a:prstClr val="black"/>
                </a:solidFill>
                <a:latin typeface="Calibri"/>
                <a:ea typeface="MS PGothic" pitchFamily="34" charset="-128"/>
              </a:rPr>
              <a:t>A </a:t>
            </a:r>
            <a:r>
              <a:rPr lang="en-US" dirty="0">
                <a:solidFill>
                  <a:prstClr val="black"/>
                </a:solidFill>
                <a:latin typeface="Calibri"/>
                <a:ea typeface="MS PGothic" pitchFamily="34" charset="-128"/>
              </a:rPr>
              <a:t>mix of CPU compute with GPU compute</a:t>
            </a:r>
          </a:p>
          <a:p>
            <a:pPr lvl="1"/>
            <a:r>
              <a:rPr lang="en-US" dirty="0">
                <a:solidFill>
                  <a:prstClr val="black"/>
                </a:solidFill>
                <a:latin typeface="Calibri"/>
                <a:ea typeface="MS PGothic" pitchFamily="34" charset="-128"/>
              </a:rPr>
              <a:t>Frequent </a:t>
            </a:r>
            <a:r>
              <a:rPr lang="en-US" dirty="0" smtClean="0">
                <a:solidFill>
                  <a:prstClr val="black"/>
                </a:solidFill>
                <a:latin typeface="Calibri"/>
                <a:ea typeface="MS PGothic" pitchFamily="34" charset="-128"/>
              </a:rPr>
              <a:t>CPU-GPU interactions and data transfers</a:t>
            </a:r>
          </a:p>
          <a:p>
            <a:pPr lvl="1"/>
            <a:r>
              <a:rPr lang="en-US" dirty="0" smtClean="0">
                <a:solidFill>
                  <a:prstClr val="black"/>
                </a:solidFill>
                <a:latin typeface="Calibri"/>
                <a:ea typeface="MS PGothic" pitchFamily="34" charset="-128"/>
              </a:rPr>
              <a:t>A good fit to leverage APU advantages</a:t>
            </a:r>
            <a:endParaRPr lang="en-US" dirty="0">
              <a:solidFill>
                <a:prstClr val="black"/>
              </a:solidFill>
              <a:latin typeface="Calibri"/>
              <a:ea typeface="MS PGothic" pitchFamily="34" charset="-128"/>
            </a:endParaRPr>
          </a:p>
          <a:p>
            <a:endParaRPr lang="en-US" dirty="0"/>
          </a:p>
        </p:txBody>
      </p:sp>
      <p:sp>
        <p:nvSpPr>
          <p:cNvPr id="62" name="文本框 61"/>
          <p:cNvSpPr txBox="1"/>
          <p:nvPr/>
        </p:nvSpPr>
        <p:spPr>
          <a:xfrm>
            <a:off x="322382" y="3611469"/>
            <a:ext cx="681786" cy="535531"/>
          </a:xfrm>
          <a:prstGeom prst="rect">
            <a:avLst/>
          </a:prstGeom>
        </p:spPr>
        <p:txBody>
          <a:bodyPr wrap="square" rtlCol="0" anchor="ctr" anchorCtr="0">
            <a:spAutoFit/>
          </a:bodyPr>
          <a:lstStyle/>
          <a:p>
            <a:pPr algn="ctr" fontAlgn="auto">
              <a:lnSpc>
                <a:spcPct val="90000"/>
              </a:lnSpc>
              <a:spcBef>
                <a:spcPts val="300"/>
              </a:spcBef>
              <a:spcAft>
                <a:spcPts val="300"/>
              </a:spcAft>
              <a:buClr>
                <a:srgbClr val="FFFFFF"/>
              </a:buClr>
            </a:pPr>
            <a:r>
              <a:rPr lang="en-US" altLang="zh-CN" sz="1400" dirty="0">
                <a:solidFill>
                  <a:prstClr val="black"/>
                </a:solidFill>
                <a:latin typeface="Calibri"/>
                <a:ea typeface="MS PGothic" pitchFamily="34" charset="-128"/>
                <a:cs typeface="+mn-cs"/>
              </a:rPr>
              <a:t>Input</a:t>
            </a:r>
            <a:r>
              <a:rPr lang="en-US" altLang="zh-CN" dirty="0" smtClean="0">
                <a:solidFill>
                  <a:prstClr val="black"/>
                </a:solidFill>
                <a:latin typeface="Calibri"/>
                <a:ea typeface="MS PGothic" pitchFamily="34" charset="-128"/>
                <a:cs typeface="+mn-cs"/>
              </a:rPr>
              <a:t> </a:t>
            </a:r>
            <a:r>
              <a:rPr lang="en-US" altLang="zh-CN" sz="1400" dirty="0">
                <a:solidFill>
                  <a:prstClr val="black"/>
                </a:solidFill>
                <a:latin typeface="Calibri"/>
                <a:ea typeface="MS PGothic" pitchFamily="34" charset="-128"/>
                <a:cs typeface="+mn-cs"/>
              </a:rPr>
              <a:t>Layer</a:t>
            </a:r>
            <a:endParaRPr lang="zh-CN" altLang="en-US" sz="1400" dirty="0">
              <a:solidFill>
                <a:prstClr val="black"/>
              </a:solidFill>
              <a:latin typeface="Calibri"/>
              <a:ea typeface="MS PGothic" pitchFamily="34" charset="-128"/>
              <a:cs typeface="+mn-cs"/>
            </a:endParaRPr>
          </a:p>
        </p:txBody>
      </p:sp>
      <p:sp>
        <p:nvSpPr>
          <p:cNvPr id="63" name="文本框 62"/>
          <p:cNvSpPr txBox="1"/>
          <p:nvPr/>
        </p:nvSpPr>
        <p:spPr>
          <a:xfrm>
            <a:off x="3735357" y="3600696"/>
            <a:ext cx="1311606" cy="557076"/>
          </a:xfrm>
          <a:prstGeom prst="rect">
            <a:avLst/>
          </a:prstGeom>
        </p:spPr>
        <p:txBody>
          <a:bodyPr wrap="square" rtlCol="0" anchor="ctr" anchorCtr="0">
            <a:spAutoFit/>
          </a:bodyPr>
          <a:lstStyle/>
          <a:p>
            <a:pPr algn="ctr" fontAlgn="auto">
              <a:lnSpc>
                <a:spcPct val="90000"/>
              </a:lnSpc>
              <a:spcBef>
                <a:spcPts val="300"/>
              </a:spcBef>
              <a:spcAft>
                <a:spcPts val="300"/>
              </a:spcAft>
              <a:buClr>
                <a:srgbClr val="FFFFFF"/>
              </a:buClr>
              <a:buFont typeface="Wingdings 3" pitchFamily="18" charset="2"/>
              <a:buNone/>
            </a:pPr>
            <a:r>
              <a:rPr lang="en-US" altLang="zh-CN" sz="1400" dirty="0" smtClean="0">
                <a:solidFill>
                  <a:prstClr val="black"/>
                </a:solidFill>
                <a:latin typeface="Calibri"/>
                <a:ea typeface="MS PGothic" pitchFamily="34" charset="-128"/>
                <a:cs typeface="+mn-cs"/>
              </a:rPr>
              <a:t>Reconstruction</a:t>
            </a:r>
          </a:p>
          <a:p>
            <a:pPr algn="ctr" fontAlgn="auto">
              <a:lnSpc>
                <a:spcPct val="90000"/>
              </a:lnSpc>
              <a:spcBef>
                <a:spcPts val="300"/>
              </a:spcBef>
              <a:spcAft>
                <a:spcPts val="300"/>
              </a:spcAft>
              <a:buClr>
                <a:srgbClr val="FFFFFF"/>
              </a:buClr>
              <a:buFont typeface="Wingdings 3" pitchFamily="18" charset="2"/>
              <a:buNone/>
            </a:pPr>
            <a:r>
              <a:rPr lang="en-US" altLang="zh-CN" sz="1400" dirty="0" smtClean="0">
                <a:solidFill>
                  <a:prstClr val="black"/>
                </a:solidFill>
                <a:latin typeface="Calibri"/>
                <a:ea typeface="MS PGothic" pitchFamily="34" charset="-128"/>
                <a:cs typeface="+mn-cs"/>
              </a:rPr>
              <a:t>Layer</a:t>
            </a:r>
            <a:endParaRPr lang="zh-CN" altLang="en-US" sz="1400" dirty="0">
              <a:solidFill>
                <a:prstClr val="black"/>
              </a:solidFill>
              <a:latin typeface="Calibri"/>
              <a:ea typeface="MS PGothic" pitchFamily="34" charset="-128"/>
              <a:cs typeface="+mn-cs"/>
            </a:endParaRPr>
          </a:p>
        </p:txBody>
      </p:sp>
      <p:sp>
        <p:nvSpPr>
          <p:cNvPr id="64" name="文本框 63"/>
          <p:cNvSpPr txBox="1"/>
          <p:nvPr/>
        </p:nvSpPr>
        <p:spPr>
          <a:xfrm>
            <a:off x="2201586" y="3639170"/>
            <a:ext cx="794144" cy="480131"/>
          </a:xfrm>
          <a:prstGeom prst="rect">
            <a:avLst/>
          </a:prstGeom>
        </p:spPr>
        <p:txBody>
          <a:bodyPr wrap="square" rtlCol="0" anchor="ctr" anchorCtr="0">
            <a:spAutoFit/>
          </a:bodyPr>
          <a:lstStyle/>
          <a:p>
            <a:pPr algn="ctr" fontAlgn="auto">
              <a:lnSpc>
                <a:spcPct val="90000"/>
              </a:lnSpc>
              <a:spcBef>
                <a:spcPts val="300"/>
              </a:spcBef>
              <a:spcAft>
                <a:spcPts val="300"/>
              </a:spcAft>
              <a:buClr>
                <a:srgbClr val="FFFFFF"/>
              </a:buClr>
              <a:buFont typeface="Wingdings 3" pitchFamily="18" charset="2"/>
              <a:buNone/>
            </a:pPr>
            <a:r>
              <a:rPr lang="en-US" altLang="zh-CN" sz="1400" dirty="0" smtClean="0">
                <a:solidFill>
                  <a:prstClr val="black"/>
                </a:solidFill>
                <a:latin typeface="Calibri"/>
                <a:ea typeface="MS PGothic" pitchFamily="34" charset="-128"/>
                <a:cs typeface="+mn-cs"/>
              </a:rPr>
              <a:t>Output Code</a:t>
            </a:r>
            <a:endParaRPr lang="zh-CN" altLang="en-US" sz="1400" dirty="0">
              <a:solidFill>
                <a:prstClr val="black"/>
              </a:solidFill>
              <a:latin typeface="Calibri"/>
              <a:ea typeface="MS PGothic" pitchFamily="34" charset="-128"/>
              <a:cs typeface="+mn-cs"/>
            </a:endParaRPr>
          </a:p>
        </p:txBody>
      </p:sp>
      <p:sp>
        <p:nvSpPr>
          <p:cNvPr id="67" name="文本框 66"/>
          <p:cNvSpPr txBox="1"/>
          <p:nvPr/>
        </p:nvSpPr>
        <p:spPr>
          <a:xfrm>
            <a:off x="4855574" y="4066450"/>
            <a:ext cx="2335644" cy="757130"/>
          </a:xfrm>
          <a:prstGeom prst="rect">
            <a:avLst/>
          </a:prstGeom>
        </p:spPr>
        <p:txBody>
          <a:bodyPr wrap="square" rtlCol="0" anchor="ctr" anchorCtr="0">
            <a:spAutoFit/>
          </a:bodyPr>
          <a:lstStyle/>
          <a:p>
            <a:pPr fontAlgn="auto">
              <a:lnSpc>
                <a:spcPct val="90000"/>
              </a:lnSpc>
              <a:spcBef>
                <a:spcPts val="300"/>
              </a:spcBef>
              <a:spcAft>
                <a:spcPts val="300"/>
              </a:spcAft>
              <a:buClr>
                <a:srgbClr val="FFFFFF"/>
              </a:buClr>
              <a:buFont typeface="Wingdings 3" pitchFamily="18" charset="2"/>
              <a:buNone/>
            </a:pPr>
            <a:r>
              <a:rPr lang="en-US" altLang="zh-CN" sz="1600" dirty="0" smtClean="0">
                <a:solidFill>
                  <a:prstClr val="black"/>
                </a:solidFill>
                <a:latin typeface="Calibri"/>
                <a:ea typeface="MS PGothic" pitchFamily="34" charset="-128"/>
                <a:cs typeface="+mn-cs"/>
              </a:rPr>
              <a:t>1 Encode the input and then reconstruct the code for cost computing</a:t>
            </a:r>
            <a:endParaRPr lang="zh-CN" altLang="en-US" sz="1600" dirty="0">
              <a:solidFill>
                <a:prstClr val="black"/>
              </a:solidFill>
              <a:latin typeface="Calibri"/>
              <a:ea typeface="MS PGothic" pitchFamily="34" charset="-128"/>
              <a:cs typeface="+mn-cs"/>
            </a:endParaRPr>
          </a:p>
        </p:txBody>
      </p:sp>
      <p:pic>
        <p:nvPicPr>
          <p:cNvPr id="68" name="图片 67"/>
          <p:cNvPicPr>
            <a:picLocks noChangeAspect="1"/>
          </p:cNvPicPr>
          <p:nvPr/>
        </p:nvPicPr>
        <p:blipFill>
          <a:blip r:embed="rId3"/>
          <a:stretch>
            <a:fillRect/>
          </a:stretch>
        </p:blipFill>
        <p:spPr>
          <a:xfrm>
            <a:off x="537033" y="3608295"/>
            <a:ext cx="4017711" cy="2636576"/>
          </a:xfrm>
          <a:prstGeom prst="rect">
            <a:avLst/>
          </a:prstGeom>
        </p:spPr>
      </p:pic>
      <p:sp>
        <p:nvSpPr>
          <p:cNvPr id="4" name="矩形 3"/>
          <p:cNvSpPr/>
          <p:nvPr/>
        </p:nvSpPr>
        <p:spPr>
          <a:xfrm>
            <a:off x="4800338" y="5081908"/>
            <a:ext cx="2723544" cy="911019"/>
          </a:xfrm>
          <a:prstGeom prst="rect">
            <a:avLst/>
          </a:prstGeom>
        </p:spPr>
        <p:txBody>
          <a:bodyPr wrap="square">
            <a:spAutoFit/>
          </a:bodyPr>
          <a:lstStyle/>
          <a:p>
            <a:pPr fontAlgn="auto">
              <a:lnSpc>
                <a:spcPct val="90000"/>
              </a:lnSpc>
              <a:spcBef>
                <a:spcPts val="300"/>
              </a:spcBef>
              <a:spcAft>
                <a:spcPts val="300"/>
              </a:spcAft>
              <a:buClr>
                <a:srgbClr val="FFFFFF"/>
              </a:buClr>
              <a:buFont typeface="Wingdings 3" pitchFamily="18" charset="2"/>
              <a:buNone/>
            </a:pPr>
            <a:r>
              <a:rPr lang="en-US" altLang="zh-CN" sz="1600" dirty="0" smtClean="0">
                <a:solidFill>
                  <a:prstClr val="black"/>
                </a:solidFill>
                <a:latin typeface="Calibri"/>
                <a:ea typeface="MS PGothic" pitchFamily="34" charset="-128"/>
              </a:rPr>
              <a:t>2 Parameter space:</a:t>
            </a:r>
            <a:endParaRPr lang="en-US" altLang="zh-CN" sz="1600" dirty="0">
              <a:solidFill>
                <a:prstClr val="black"/>
              </a:solidFill>
              <a:latin typeface="Calibri"/>
              <a:ea typeface="MS PGothic" pitchFamily="34" charset="-128"/>
            </a:endParaRPr>
          </a:p>
          <a:p>
            <a:pPr fontAlgn="auto">
              <a:lnSpc>
                <a:spcPct val="90000"/>
              </a:lnSpc>
              <a:spcBef>
                <a:spcPts val="300"/>
              </a:spcBef>
              <a:spcAft>
                <a:spcPts val="300"/>
              </a:spcAft>
              <a:buClr>
                <a:srgbClr val="FFFFFF"/>
              </a:buClr>
              <a:buFont typeface="Wingdings 3" pitchFamily="18" charset="2"/>
              <a:buNone/>
            </a:pPr>
            <a:r>
              <a:rPr lang="en-US" altLang="zh-CN" sz="1600" b="1" dirty="0" smtClean="0">
                <a:solidFill>
                  <a:prstClr val="black"/>
                </a:solidFill>
                <a:latin typeface="Calibri"/>
                <a:ea typeface="MS PGothic" pitchFamily="34" charset="-128"/>
              </a:rPr>
              <a:t>25 million</a:t>
            </a:r>
          </a:p>
          <a:p>
            <a:pPr fontAlgn="auto">
              <a:lnSpc>
                <a:spcPct val="90000"/>
              </a:lnSpc>
              <a:spcBef>
                <a:spcPts val="300"/>
              </a:spcBef>
              <a:spcAft>
                <a:spcPts val="300"/>
              </a:spcAft>
              <a:buClr>
                <a:srgbClr val="FFFFFF"/>
              </a:buClr>
              <a:buFont typeface="Wingdings 3" pitchFamily="18" charset="2"/>
              <a:buNone/>
            </a:pPr>
            <a:r>
              <a:rPr lang="en-US" altLang="zh-CN" sz="1600" dirty="0" smtClean="0">
                <a:solidFill>
                  <a:prstClr val="black"/>
                </a:solidFill>
                <a:latin typeface="Calibri"/>
                <a:ea typeface="MS PGothic" pitchFamily="34" charset="-128"/>
              </a:rPr>
              <a:t>(layer size: 3k-6k-1k-6k-3k)</a:t>
            </a:r>
            <a:endParaRPr lang="en-US" altLang="zh-CN" sz="1600" dirty="0">
              <a:solidFill>
                <a:prstClr val="black"/>
              </a:solidFill>
              <a:latin typeface="Calibri"/>
              <a:ea typeface="MS PGothic" pitchFamily="34" charset="-128"/>
            </a:endParaRPr>
          </a:p>
        </p:txBody>
      </p:sp>
      <p:sp>
        <p:nvSpPr>
          <p:cNvPr id="70" name="文本框 65"/>
          <p:cNvSpPr txBox="1"/>
          <p:nvPr/>
        </p:nvSpPr>
        <p:spPr>
          <a:xfrm>
            <a:off x="1027705" y="2805124"/>
            <a:ext cx="3528887" cy="341632"/>
          </a:xfrm>
          <a:prstGeom prst="rect">
            <a:avLst/>
          </a:prstGeom>
        </p:spPr>
        <p:txBody>
          <a:bodyPr wrap="square" rtlCol="0" anchor="ctr" anchorCtr="0">
            <a:spAutoFit/>
          </a:bodyPr>
          <a:lstStyle/>
          <a:p>
            <a:pPr algn="ctr" fontAlgn="auto">
              <a:lnSpc>
                <a:spcPct val="90000"/>
              </a:lnSpc>
              <a:spcBef>
                <a:spcPts val="300"/>
              </a:spcBef>
              <a:spcAft>
                <a:spcPts val="300"/>
              </a:spcAft>
              <a:buClr>
                <a:srgbClr val="FFFFFF"/>
              </a:buClr>
              <a:buFont typeface="Wingdings 3" pitchFamily="18" charset="2"/>
              <a:buNone/>
            </a:pPr>
            <a:r>
              <a:rPr lang="en-US" altLang="zh-CN" b="1" dirty="0" err="1" smtClean="0">
                <a:solidFill>
                  <a:schemeClr val="accent2">
                    <a:lumMod val="50000"/>
                  </a:schemeClr>
                </a:solidFill>
                <a:latin typeface="Calibri"/>
                <a:ea typeface="MS PGothic" pitchFamily="34" charset="-128"/>
                <a:cs typeface="+mn-cs"/>
              </a:rPr>
              <a:t>Autoencoder</a:t>
            </a:r>
            <a:r>
              <a:rPr lang="en-US" altLang="zh-CN" b="1" dirty="0" smtClean="0">
                <a:solidFill>
                  <a:schemeClr val="accent2">
                    <a:lumMod val="50000"/>
                  </a:schemeClr>
                </a:solidFill>
                <a:latin typeface="Calibri"/>
                <a:ea typeface="MS PGothic" pitchFamily="34" charset="-128"/>
                <a:cs typeface="+mn-cs"/>
              </a:rPr>
              <a:t> Structure</a:t>
            </a:r>
            <a:endParaRPr lang="zh-CN" altLang="en-US" b="1" dirty="0">
              <a:solidFill>
                <a:schemeClr val="accent2">
                  <a:lumMod val="50000"/>
                </a:schemeClr>
              </a:solidFill>
              <a:latin typeface="Calibri"/>
              <a:ea typeface="MS PGothic" pitchFamily="34" charset="-128"/>
              <a:cs typeface="+mn-cs"/>
            </a:endParaRPr>
          </a:p>
        </p:txBody>
      </p:sp>
      <p:sp>
        <p:nvSpPr>
          <p:cNvPr id="15" name="文本框 65"/>
          <p:cNvSpPr txBox="1"/>
          <p:nvPr/>
        </p:nvSpPr>
        <p:spPr>
          <a:xfrm>
            <a:off x="8072240" y="2794197"/>
            <a:ext cx="3528887" cy="341632"/>
          </a:xfrm>
          <a:prstGeom prst="rect">
            <a:avLst/>
          </a:prstGeom>
        </p:spPr>
        <p:txBody>
          <a:bodyPr wrap="square" rtlCol="0" anchor="ctr" anchorCtr="0">
            <a:spAutoFit/>
          </a:bodyPr>
          <a:lstStyle/>
          <a:p>
            <a:pPr algn="ctr" fontAlgn="auto">
              <a:lnSpc>
                <a:spcPct val="90000"/>
              </a:lnSpc>
              <a:spcBef>
                <a:spcPts val="300"/>
              </a:spcBef>
              <a:spcAft>
                <a:spcPts val="300"/>
              </a:spcAft>
              <a:buClr>
                <a:srgbClr val="FFFFFF"/>
              </a:buClr>
              <a:buFont typeface="Wingdings 3" pitchFamily="18" charset="2"/>
              <a:buNone/>
            </a:pPr>
            <a:r>
              <a:rPr lang="en-US" altLang="zh-CN" b="1" dirty="0" smtClean="0">
                <a:solidFill>
                  <a:srgbClr val="ED1C24">
                    <a:lumMod val="50000"/>
                  </a:srgbClr>
                </a:solidFill>
                <a:latin typeface="Calibri"/>
                <a:ea typeface="MS PGothic" pitchFamily="34" charset="-128"/>
                <a:cs typeface="+mn-cs"/>
              </a:rPr>
              <a:t>L-BFGS Training Algorithm</a:t>
            </a:r>
            <a:endParaRPr lang="zh-CN" altLang="en-US" b="1" dirty="0">
              <a:solidFill>
                <a:srgbClr val="ED1C24">
                  <a:lumMod val="50000"/>
                </a:srgbClr>
              </a:solidFill>
              <a:latin typeface="Calibri"/>
              <a:ea typeface="MS PGothic" pitchFamily="34" charset="-128"/>
              <a:cs typeface="+mn-cs"/>
            </a:endParaRPr>
          </a:p>
        </p:txBody>
      </p:sp>
      <p:sp>
        <p:nvSpPr>
          <p:cNvPr id="16" name="矩形 4"/>
          <p:cNvSpPr/>
          <p:nvPr/>
        </p:nvSpPr>
        <p:spPr>
          <a:xfrm>
            <a:off x="11024555" y="4157771"/>
            <a:ext cx="989256" cy="440510"/>
          </a:xfrm>
          <a:prstGeom prst="rect">
            <a:avLst/>
          </a:pr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200" dirty="0" smtClean="0">
                <a:solidFill>
                  <a:schemeClr val="tx1"/>
                </a:solidFill>
              </a:rPr>
              <a:t>Back Propagation</a:t>
            </a:r>
            <a:endParaRPr lang="zh-CN" altLang="en-US" sz="2000" dirty="0">
              <a:solidFill>
                <a:schemeClr val="tx1"/>
              </a:solidFill>
            </a:endParaRPr>
          </a:p>
        </p:txBody>
      </p:sp>
      <p:sp>
        <p:nvSpPr>
          <p:cNvPr id="17" name="矩形 17"/>
          <p:cNvSpPr/>
          <p:nvPr/>
        </p:nvSpPr>
        <p:spPr>
          <a:xfrm>
            <a:off x="11024555" y="3469368"/>
            <a:ext cx="989256" cy="440510"/>
          </a:xfrm>
          <a:prstGeom prst="rect">
            <a:avLst/>
          </a:pr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200" dirty="0" smtClean="0">
                <a:solidFill>
                  <a:schemeClr val="tx1"/>
                </a:solidFill>
              </a:rPr>
              <a:t>Forward Propagation</a:t>
            </a:r>
            <a:endParaRPr lang="zh-CN" altLang="en-US" sz="2000" dirty="0">
              <a:solidFill>
                <a:schemeClr val="tx1"/>
              </a:solidFill>
            </a:endParaRPr>
          </a:p>
        </p:txBody>
      </p:sp>
      <p:sp>
        <p:nvSpPr>
          <p:cNvPr id="18" name="菱形 6"/>
          <p:cNvSpPr/>
          <p:nvPr/>
        </p:nvSpPr>
        <p:spPr>
          <a:xfrm>
            <a:off x="8951609" y="4372894"/>
            <a:ext cx="1585610" cy="581425"/>
          </a:xfrm>
          <a:prstGeom prst="diamond">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050" dirty="0" smtClean="0">
                <a:solidFill>
                  <a:schemeClr val="tx1"/>
                </a:solidFill>
              </a:rPr>
              <a:t>Meet     line search Condition?</a:t>
            </a:r>
            <a:endParaRPr lang="zh-CN" altLang="en-US" sz="1050" dirty="0">
              <a:solidFill>
                <a:schemeClr val="tx1"/>
              </a:solidFill>
            </a:endParaRPr>
          </a:p>
        </p:txBody>
      </p:sp>
      <p:sp>
        <p:nvSpPr>
          <p:cNvPr id="19" name="矩形 19"/>
          <p:cNvSpPr/>
          <p:nvPr/>
        </p:nvSpPr>
        <p:spPr>
          <a:xfrm>
            <a:off x="9257074" y="5192424"/>
            <a:ext cx="989256" cy="4405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200" dirty="0" smtClean="0">
                <a:solidFill>
                  <a:schemeClr val="tx1"/>
                </a:solidFill>
              </a:rPr>
              <a:t>Get Cost and Gradients</a:t>
            </a:r>
            <a:endParaRPr lang="zh-CN" altLang="en-US" sz="2000" dirty="0">
              <a:solidFill>
                <a:schemeClr val="tx1"/>
              </a:solidFill>
            </a:endParaRPr>
          </a:p>
        </p:txBody>
      </p:sp>
      <p:sp>
        <p:nvSpPr>
          <p:cNvPr id="20" name="矩形 20"/>
          <p:cNvSpPr/>
          <p:nvPr/>
        </p:nvSpPr>
        <p:spPr>
          <a:xfrm>
            <a:off x="9257076" y="3639168"/>
            <a:ext cx="989256" cy="4405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200" dirty="0" smtClean="0">
                <a:solidFill>
                  <a:schemeClr val="tx1"/>
                </a:solidFill>
              </a:rPr>
              <a:t>Cost and Gradients</a:t>
            </a:r>
            <a:endParaRPr lang="zh-CN" altLang="en-US" sz="2000" dirty="0">
              <a:solidFill>
                <a:schemeClr val="tx1"/>
              </a:solidFill>
            </a:endParaRPr>
          </a:p>
        </p:txBody>
      </p:sp>
      <p:sp>
        <p:nvSpPr>
          <p:cNvPr id="21" name="矩形 21"/>
          <p:cNvSpPr/>
          <p:nvPr/>
        </p:nvSpPr>
        <p:spPr>
          <a:xfrm>
            <a:off x="9242497" y="5946624"/>
            <a:ext cx="989256" cy="44051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200" dirty="0" smtClean="0">
                <a:solidFill>
                  <a:schemeClr val="tx1"/>
                </a:solidFill>
              </a:rPr>
              <a:t>Try New </a:t>
            </a:r>
            <a:r>
              <a:rPr lang="en-US" altLang="zh-CN" sz="1200" dirty="0">
                <a:solidFill>
                  <a:schemeClr val="tx1"/>
                </a:solidFill>
              </a:rPr>
              <a:t>S</a:t>
            </a:r>
            <a:r>
              <a:rPr lang="en-US" altLang="zh-CN" sz="1200" dirty="0" smtClean="0">
                <a:solidFill>
                  <a:schemeClr val="tx1"/>
                </a:solidFill>
              </a:rPr>
              <a:t>tep </a:t>
            </a:r>
            <a:r>
              <a:rPr lang="en-US" altLang="zh-CN" sz="1200" dirty="0">
                <a:solidFill>
                  <a:schemeClr val="tx1"/>
                </a:solidFill>
              </a:rPr>
              <a:t>L</a:t>
            </a:r>
            <a:r>
              <a:rPr lang="en-US" altLang="zh-CN" sz="1200" dirty="0" smtClean="0">
                <a:solidFill>
                  <a:schemeClr val="tx1"/>
                </a:solidFill>
              </a:rPr>
              <a:t>ength</a:t>
            </a:r>
            <a:endParaRPr lang="zh-CN" altLang="en-US" sz="2000" dirty="0">
              <a:solidFill>
                <a:schemeClr val="tx1"/>
              </a:solidFill>
            </a:endParaRPr>
          </a:p>
        </p:txBody>
      </p:sp>
      <p:sp>
        <p:nvSpPr>
          <p:cNvPr id="22" name="矩形 22"/>
          <p:cNvSpPr/>
          <p:nvPr/>
        </p:nvSpPr>
        <p:spPr>
          <a:xfrm>
            <a:off x="7513421" y="4345160"/>
            <a:ext cx="1117637" cy="6368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spcBef>
                <a:spcPts val="0"/>
              </a:spcBef>
              <a:spcAft>
                <a:spcPts val="0"/>
              </a:spcAft>
            </a:pPr>
            <a:r>
              <a:rPr lang="en-US" altLang="zh-CN" sz="1200" dirty="0" smtClean="0">
                <a:solidFill>
                  <a:schemeClr val="tx1"/>
                </a:solidFill>
              </a:rPr>
              <a:t>L-BFGS</a:t>
            </a:r>
          </a:p>
          <a:p>
            <a:pPr algn="ctr" fontAlgn="auto">
              <a:spcBef>
                <a:spcPts val="0"/>
              </a:spcBef>
              <a:spcAft>
                <a:spcPts val="0"/>
              </a:spcAft>
            </a:pPr>
            <a:r>
              <a:rPr lang="en-US" altLang="zh-CN" sz="1200" dirty="0" smtClean="0">
                <a:solidFill>
                  <a:schemeClr val="tx1"/>
                </a:solidFill>
              </a:rPr>
              <a:t>Compute </a:t>
            </a:r>
          </a:p>
          <a:p>
            <a:pPr algn="ctr" fontAlgn="auto">
              <a:spcBef>
                <a:spcPts val="0"/>
              </a:spcBef>
              <a:spcAft>
                <a:spcPts val="0"/>
              </a:spcAft>
            </a:pPr>
            <a:r>
              <a:rPr lang="en-US" altLang="zh-CN" sz="1200" dirty="0" smtClean="0">
                <a:solidFill>
                  <a:schemeClr val="tx1"/>
                </a:solidFill>
              </a:rPr>
              <a:t>New Direction</a:t>
            </a:r>
            <a:endParaRPr lang="zh-CN" altLang="en-US" sz="2000" dirty="0">
              <a:solidFill>
                <a:schemeClr val="tx1"/>
              </a:solidFill>
            </a:endParaRPr>
          </a:p>
        </p:txBody>
      </p:sp>
      <p:cxnSp>
        <p:nvCxnSpPr>
          <p:cNvPr id="23" name="直接箭头连接符 8"/>
          <p:cNvCxnSpPr>
            <a:stCxn id="20" idx="2"/>
            <a:endCxn id="18" idx="0"/>
          </p:cNvCxnSpPr>
          <p:nvPr/>
        </p:nvCxnSpPr>
        <p:spPr>
          <a:xfrm flipH="1">
            <a:off x="9744413" y="4079678"/>
            <a:ext cx="7290" cy="29321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7"/>
          <p:cNvCxnSpPr/>
          <p:nvPr/>
        </p:nvCxnSpPr>
        <p:spPr>
          <a:xfrm>
            <a:off x="9751702" y="4926583"/>
            <a:ext cx="0" cy="26548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8"/>
          <p:cNvCxnSpPr>
            <a:stCxn id="19" idx="2"/>
            <a:endCxn id="21" idx="0"/>
          </p:cNvCxnSpPr>
          <p:nvPr/>
        </p:nvCxnSpPr>
        <p:spPr>
          <a:xfrm flipH="1">
            <a:off x="9737123" y="5632934"/>
            <a:ext cx="14578" cy="31369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组合 45"/>
          <p:cNvGrpSpPr/>
          <p:nvPr/>
        </p:nvGrpSpPr>
        <p:grpSpPr>
          <a:xfrm>
            <a:off x="9765173" y="4212420"/>
            <a:ext cx="1120082" cy="2385825"/>
            <a:chOff x="9765173" y="4367398"/>
            <a:chExt cx="1120081" cy="2385825"/>
          </a:xfrm>
        </p:grpSpPr>
        <p:cxnSp>
          <p:nvCxnSpPr>
            <p:cNvPr id="27" name="肘形连接符 18"/>
            <p:cNvCxnSpPr/>
            <p:nvPr/>
          </p:nvCxnSpPr>
          <p:spPr>
            <a:xfrm rot="16200000" flipH="1">
              <a:off x="10226111" y="6090232"/>
              <a:ext cx="198205" cy="1101970"/>
            </a:xfrm>
            <a:prstGeom prst="bentConnector2">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肘形连接符 24"/>
            <p:cNvCxnSpPr/>
            <p:nvPr/>
          </p:nvCxnSpPr>
          <p:spPr>
            <a:xfrm rot="16200000" flipV="1">
              <a:off x="9132301" y="5000270"/>
              <a:ext cx="2385825" cy="1120081"/>
            </a:xfrm>
            <a:prstGeom prst="bentConnector3">
              <a:avLst>
                <a:gd name="adj1" fmla="val 100150"/>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直接箭头连接符 40"/>
          <p:cNvCxnSpPr>
            <a:stCxn id="18" idx="1"/>
            <a:endCxn id="22" idx="3"/>
          </p:cNvCxnSpPr>
          <p:nvPr/>
        </p:nvCxnSpPr>
        <p:spPr>
          <a:xfrm flipH="1">
            <a:off x="8631059" y="4663605"/>
            <a:ext cx="32055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36"/>
          <p:cNvCxnSpPr>
            <a:stCxn id="22" idx="0"/>
          </p:cNvCxnSpPr>
          <p:nvPr/>
        </p:nvCxnSpPr>
        <p:spPr>
          <a:xfrm rot="5400000" flipH="1" flipV="1">
            <a:off x="8838310" y="3446347"/>
            <a:ext cx="132740" cy="1664884"/>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9"/>
          <p:cNvSpPr txBox="1"/>
          <p:nvPr/>
        </p:nvSpPr>
        <p:spPr>
          <a:xfrm>
            <a:off x="9708534" y="4938084"/>
            <a:ext cx="265669" cy="2585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altLang="zh-CN" sz="1200" b="0" i="0" u="none" strike="noStrike" kern="1200" cap="none" spc="0" normalizeH="0" baseline="0" noProof="0" dirty="0" smtClean="0">
                <a:ln>
                  <a:noFill/>
                </a:ln>
                <a:solidFill>
                  <a:schemeClr val="tx1"/>
                </a:solidFill>
                <a:effectLst/>
                <a:uLnTx/>
                <a:uFillTx/>
                <a:latin typeface="+mj-lt"/>
                <a:ea typeface="MS PGothic" pitchFamily="34" charset="-128"/>
                <a:cs typeface="+mn-cs"/>
              </a:rPr>
              <a:t>N</a:t>
            </a:r>
            <a:endParaRPr kumimoji="0" lang="zh-CN" altLang="en-US" sz="12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sp>
        <p:nvSpPr>
          <p:cNvPr id="32" name="文本框 53"/>
          <p:cNvSpPr txBox="1"/>
          <p:nvPr/>
        </p:nvSpPr>
        <p:spPr>
          <a:xfrm>
            <a:off x="8657618" y="4429526"/>
            <a:ext cx="265669" cy="2585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lang="en-US" altLang="zh-CN" sz="1200" dirty="0">
                <a:latin typeface="+mj-lt"/>
                <a:ea typeface="MS PGothic" pitchFamily="34" charset="-128"/>
                <a:cs typeface="+mn-cs"/>
              </a:rPr>
              <a:t>Y</a:t>
            </a:r>
            <a:endParaRPr kumimoji="0" lang="zh-CN" altLang="en-US" sz="1200" b="0" i="0" u="none" strike="noStrike" kern="1200" cap="none" spc="0" normalizeH="0" baseline="0" noProof="0" dirty="0">
              <a:ln>
                <a:noFill/>
              </a:ln>
              <a:solidFill>
                <a:schemeClr val="tx1"/>
              </a:solidFill>
              <a:effectLst/>
              <a:uLnTx/>
              <a:uFillTx/>
              <a:latin typeface="+mj-lt"/>
              <a:ea typeface="MS PGothic" pitchFamily="34" charset="-128"/>
              <a:cs typeface="+mn-cs"/>
            </a:endParaRPr>
          </a:p>
        </p:txBody>
      </p:sp>
      <p:cxnSp>
        <p:nvCxnSpPr>
          <p:cNvPr id="33" name="直接连接符 42"/>
          <p:cNvCxnSpPr/>
          <p:nvPr/>
        </p:nvCxnSpPr>
        <p:spPr>
          <a:xfrm flipV="1">
            <a:off x="10246328" y="3469368"/>
            <a:ext cx="778227" cy="16980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44"/>
          <p:cNvCxnSpPr/>
          <p:nvPr/>
        </p:nvCxnSpPr>
        <p:spPr>
          <a:xfrm>
            <a:off x="10231751" y="4066449"/>
            <a:ext cx="792804" cy="503566"/>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307947" y="5412679"/>
            <a:ext cx="699342" cy="2862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1400" b="1" i="0" u="none" strike="noStrike" kern="1200" cap="none" spc="0" normalizeH="0" baseline="0" noProof="0" dirty="0" smtClean="0">
                <a:ln>
                  <a:noFill/>
                </a:ln>
                <a:solidFill>
                  <a:schemeClr val="accent1">
                    <a:lumMod val="75000"/>
                  </a:schemeClr>
                </a:solidFill>
                <a:effectLst/>
                <a:uLnTx/>
                <a:uFillTx/>
                <a:latin typeface="+mj-lt"/>
                <a:ea typeface="MS PGothic" pitchFamily="34" charset="-128"/>
                <a:cs typeface="+mn-cs"/>
              </a:rPr>
              <a:t>CPU</a:t>
            </a:r>
            <a:endParaRPr kumimoji="0" lang="en-US" sz="1400" b="1" i="0" u="none" strike="noStrike" kern="1200" cap="none" spc="0" normalizeH="0" baseline="0" noProof="0" dirty="0">
              <a:ln>
                <a:noFill/>
              </a:ln>
              <a:solidFill>
                <a:schemeClr val="accent1">
                  <a:lumMod val="75000"/>
                </a:schemeClr>
              </a:solidFill>
              <a:effectLst/>
              <a:uLnTx/>
              <a:uFillTx/>
              <a:latin typeface="+mj-lt"/>
              <a:ea typeface="MS PGothic" pitchFamily="34" charset="-128"/>
              <a:cs typeface="+mn-cs"/>
            </a:endParaRPr>
          </a:p>
        </p:txBody>
      </p:sp>
      <p:sp>
        <p:nvSpPr>
          <p:cNvPr id="35" name="TextBox 34"/>
          <p:cNvSpPr txBox="1"/>
          <p:nvPr/>
        </p:nvSpPr>
        <p:spPr>
          <a:xfrm>
            <a:off x="10387733" y="3833067"/>
            <a:ext cx="699342" cy="286232"/>
          </a:xfrm>
          <a:prstGeom prst="rect">
            <a:avLst/>
          </a:prstGeom>
        </p:spPr>
        <p:txBody>
          <a:bodyPr wrap="square" rtlCol="0" anchor="ctr" anchorCtr="0">
            <a:spAutoFit/>
          </a:bodyPr>
          <a:lstStyle/>
          <a:p>
            <a: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pPr>
            <a:r>
              <a:rPr kumimoji="0" lang="en-US" sz="1400" b="1" i="0" u="none" strike="noStrike" kern="1200" cap="none" spc="0" normalizeH="0" baseline="0" noProof="0" dirty="0" smtClean="0">
                <a:ln>
                  <a:noFill/>
                </a:ln>
                <a:solidFill>
                  <a:srgbClr val="00AAB5"/>
                </a:solidFill>
                <a:effectLst/>
                <a:uLnTx/>
                <a:uFillTx/>
                <a:latin typeface="+mj-lt"/>
                <a:ea typeface="MS PGothic" pitchFamily="34" charset="-128"/>
                <a:cs typeface="+mn-cs"/>
              </a:rPr>
              <a:t>GPU</a:t>
            </a:r>
            <a:endParaRPr kumimoji="0" lang="en-US" sz="1400" b="1" i="0" u="none" strike="noStrike" kern="1200" cap="none" spc="0" normalizeH="0" baseline="0" noProof="0" dirty="0">
              <a:ln>
                <a:noFill/>
              </a:ln>
              <a:solidFill>
                <a:srgbClr val="00AAB5"/>
              </a:solidFill>
              <a:effectLst/>
              <a:uLnTx/>
              <a:uFillTx/>
              <a:latin typeface="+mj-lt"/>
              <a:ea typeface="MS PGothic" pitchFamily="34" charset="-128"/>
              <a:cs typeface="+mn-cs"/>
            </a:endParaRPr>
          </a:p>
        </p:txBody>
      </p:sp>
    </p:spTree>
    <p:extLst>
      <p:ext uri="{BB962C8B-B14F-4D97-AF65-F5344CB8AC3E}">
        <p14:creationId xmlns:p14="http://schemas.microsoft.com/office/powerpoint/2010/main" val="1542069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31" grpId="0"/>
      <p:bldP spid="32" grpId="0"/>
      <p:bldP spid="5" grpId="0"/>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0.xml><?xml version="1.0" encoding="utf-8"?>
<a:theme xmlns:a="http://schemas.openxmlformats.org/drawingml/2006/main" name="7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1.xml><?xml version="1.0" encoding="utf-8"?>
<a:theme xmlns:a="http://schemas.openxmlformats.org/drawingml/2006/main" name="8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2.xml><?xml version="1.0" encoding="utf-8"?>
<a:theme xmlns:a="http://schemas.openxmlformats.org/drawingml/2006/main" name="9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3.xml><?xml version="1.0" encoding="utf-8"?>
<a:theme xmlns:a="http://schemas.openxmlformats.org/drawingml/2006/main" name="10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4.xml><?xml version="1.0" encoding="utf-8"?>
<a:theme xmlns:a="http://schemas.openxmlformats.org/drawingml/2006/main" name="11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5.xml><?xml version="1.0" encoding="utf-8"?>
<a:theme xmlns:a="http://schemas.openxmlformats.org/drawingml/2006/main" name="12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6.xml><?xml version="1.0" encoding="utf-8"?>
<a:theme xmlns:a="http://schemas.openxmlformats.org/drawingml/2006/main" name="amd">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50800"/>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fontAlgn="auto">
          <a:spcBef>
            <a:spcPts val="0"/>
          </a:spcBef>
          <a:spcAft>
            <a:spcPts val="0"/>
          </a:spcAft>
          <a:defRPr sz="3200" dirty="0" smtClean="0">
            <a:solidFill>
              <a:schemeClr val="tx2"/>
            </a:solidFill>
          </a:defRPr>
        </a:defPPr>
      </a:lstStyle>
      <a:style>
        <a:lnRef idx="1">
          <a:schemeClr val="accent3"/>
        </a:lnRef>
        <a:fillRef idx="3">
          <a:schemeClr val="accent3"/>
        </a:fillRef>
        <a:effectRef idx="2">
          <a:schemeClr val="accent3"/>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7.xml><?xml version="1.0" encoding="utf-8"?>
<a:theme xmlns:a="http://schemas.openxmlformats.org/drawingml/2006/main" name="AMD STANDARD WHT">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8.xml><?xml version="1.0" encoding="utf-8"?>
<a:theme xmlns:a="http://schemas.openxmlformats.org/drawingml/2006/main" name="1_amd">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50800"/>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fontAlgn="auto">
          <a:spcBef>
            <a:spcPts val="0"/>
          </a:spcBef>
          <a:spcAft>
            <a:spcPts val="0"/>
          </a:spcAft>
          <a:defRPr sz="3200" dirty="0" smtClean="0">
            <a:solidFill>
              <a:schemeClr val="tx2"/>
            </a:solidFill>
          </a:defRPr>
        </a:defPPr>
      </a:lstStyle>
      <a:style>
        <a:lnRef idx="1">
          <a:schemeClr val="accent3"/>
        </a:lnRef>
        <a:fillRef idx="3">
          <a:schemeClr val="accent3"/>
        </a:fillRef>
        <a:effectRef idx="2">
          <a:schemeClr val="accent3"/>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MD STANDARD LITE">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MD STANDARD LITE">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4.xml><?xml version="1.0" encoding="utf-8"?>
<a:theme xmlns:a="http://schemas.openxmlformats.org/drawingml/2006/main" name="1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5.xml><?xml version="1.0" encoding="utf-8"?>
<a:theme xmlns:a="http://schemas.openxmlformats.org/drawingml/2006/main" name="2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6.xml><?xml version="1.0" encoding="utf-8"?>
<a:theme xmlns:a="http://schemas.openxmlformats.org/drawingml/2006/main" name="3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7.xml><?xml version="1.0" encoding="utf-8"?>
<a:theme xmlns:a="http://schemas.openxmlformats.org/drawingml/2006/main" name="4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8.xml><?xml version="1.0" encoding="utf-8"?>
<a:theme xmlns:a="http://schemas.openxmlformats.org/drawingml/2006/main" name="5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9.xml><?xml version="1.0" encoding="utf-8"?>
<a:theme xmlns:a="http://schemas.openxmlformats.org/drawingml/2006/main" name="6_PAE_Projects_template_08_07_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6ABDA4DBF8FD4DB859BC566A90CBDA" ma:contentTypeVersion="0" ma:contentTypeDescription="Create a new document." ma:contentTypeScope="" ma:versionID="bc17bf8274a3bd0e23bb557a7adb922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E553A2-4487-4C08-A671-9D456267CA51}">
  <ds:schemaRefs>
    <ds:schemaRef ds:uri="http://schemas.microsoft.com/office/2006/documentManagement/types"/>
    <ds:schemaRef ds:uri="http://purl.org/dc/terms/"/>
    <ds:schemaRef ds:uri="http://www.w3.org/XML/1998/namespace"/>
    <ds:schemaRef ds:uri="http://purl.org/dc/elements/1.1/"/>
    <ds:schemaRef ds:uri="http://purl.org/dc/dcmityp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FEA927AA-480F-43A1-BAFF-BA3368A2C1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46C7C7BA-398C-443C-9325-A8C61CE3C0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PAE_Projects_template_08_07_13</Template>
  <TotalTime>14521</TotalTime>
  <Words>2521</Words>
  <Application>Microsoft Office PowerPoint</Application>
  <PresentationFormat>Custom</PresentationFormat>
  <Paragraphs>518</Paragraphs>
  <Slides>30</Slides>
  <Notes>24</Notes>
  <HiddenSlides>0</HiddenSlides>
  <MMClips>0</MMClips>
  <ScaleCrop>false</ScaleCrop>
  <HeadingPairs>
    <vt:vector size="8" baseType="variant">
      <vt:variant>
        <vt:lpstr>Fonts Used</vt:lpstr>
      </vt:variant>
      <vt:variant>
        <vt:i4>7</vt:i4>
      </vt:variant>
      <vt:variant>
        <vt:lpstr>Theme</vt:lpstr>
      </vt:variant>
      <vt:variant>
        <vt:i4>18</vt:i4>
      </vt:variant>
      <vt:variant>
        <vt:lpstr>Embedded OLE Servers</vt:lpstr>
      </vt:variant>
      <vt:variant>
        <vt:i4>3</vt:i4>
      </vt:variant>
      <vt:variant>
        <vt:lpstr>Slide Titles</vt:lpstr>
      </vt:variant>
      <vt:variant>
        <vt:i4>30</vt:i4>
      </vt:variant>
    </vt:vector>
  </HeadingPairs>
  <TitlesOfParts>
    <vt:vector size="58" baseType="lpstr">
      <vt:lpstr>MS PGothic</vt:lpstr>
      <vt:lpstr>宋体</vt:lpstr>
      <vt:lpstr>Arial</vt:lpstr>
      <vt:lpstr>Calibri</vt:lpstr>
      <vt:lpstr>Cambria Math</vt:lpstr>
      <vt:lpstr>Wingdings</vt:lpstr>
      <vt:lpstr>Wingdings 3</vt:lpstr>
      <vt:lpstr>PAE_Projects_template_08_07_13</vt:lpstr>
      <vt:lpstr>AMD STANDARD LITE</vt:lpstr>
      <vt:lpstr>1_AMD STANDARD LITE</vt:lpstr>
      <vt:lpstr>1_PAE_Projects_template_08_07_13</vt:lpstr>
      <vt:lpstr>2_PAE_Projects_template_08_07_13</vt:lpstr>
      <vt:lpstr>3_PAE_Projects_template_08_07_13</vt:lpstr>
      <vt:lpstr>4_PAE_Projects_template_08_07_13</vt:lpstr>
      <vt:lpstr>5_PAE_Projects_template_08_07_13</vt:lpstr>
      <vt:lpstr>6_PAE_Projects_template_08_07_13</vt:lpstr>
      <vt:lpstr>7_PAE_Projects_template_08_07_13</vt:lpstr>
      <vt:lpstr>8_PAE_Projects_template_08_07_13</vt:lpstr>
      <vt:lpstr>9_PAE_Projects_template_08_07_13</vt:lpstr>
      <vt:lpstr>10_PAE_Projects_template_08_07_13</vt:lpstr>
      <vt:lpstr>11_PAE_Projects_template_08_07_13</vt:lpstr>
      <vt:lpstr>12_PAE_Projects_template_08_07_13</vt:lpstr>
      <vt:lpstr>amd</vt:lpstr>
      <vt:lpstr>AMD STANDARD WHT</vt:lpstr>
      <vt:lpstr>1_amd</vt:lpstr>
      <vt:lpstr>Worksheet</vt:lpstr>
      <vt:lpstr>think-cell Slide</vt:lpstr>
      <vt:lpstr>Visio</vt:lpstr>
      <vt:lpstr>Implementation and Evaluation of Deep Neural Networks (DNN) on Mainstream Heterogeneous Systems</vt:lpstr>
      <vt:lpstr>Background</vt:lpstr>
      <vt:lpstr>Motivation</vt:lpstr>
      <vt:lpstr>CPU+GPU cluster</vt:lpstr>
      <vt:lpstr>APU and APU Server</vt:lpstr>
      <vt:lpstr>Some quick take aways</vt:lpstr>
      <vt:lpstr>Outline</vt:lpstr>
      <vt:lpstr>DNN algorithm architecture 1– MLP</vt:lpstr>
      <vt:lpstr>DNN algorithm architecture 2–AUtoencoder</vt:lpstr>
      <vt:lpstr>Outline</vt:lpstr>
      <vt:lpstr>Evaluation methodology and platforms</vt:lpstr>
      <vt:lpstr>Evaluation methodology and platforms-Cont.</vt:lpstr>
      <vt:lpstr>MLP Model(voice recognition)</vt:lpstr>
      <vt:lpstr>PERFORMANCE/POWER/PERF_PER_WATT </vt:lpstr>
      <vt:lpstr>Autoencoder (image and document retrieval)</vt:lpstr>
      <vt:lpstr>PERFORMANCE/POWER/PERF_PER_WATT </vt:lpstr>
      <vt:lpstr>Real CASE training</vt:lpstr>
      <vt:lpstr>Outline</vt:lpstr>
      <vt:lpstr>DNN Performance bottlenecks</vt:lpstr>
      <vt:lpstr>Further analysis-weight matrix transpose</vt:lpstr>
      <vt:lpstr>Further analysis-Data transfer overheads</vt:lpstr>
      <vt:lpstr>Data transfer overheads</vt:lpstr>
      <vt:lpstr>Conclusions-APU server advantages</vt:lpstr>
      <vt:lpstr>next PLAN-AMD solutions</vt:lpstr>
      <vt:lpstr>Disclaimer &amp; Attribution</vt:lpstr>
      <vt:lpstr>Back up slides</vt:lpstr>
      <vt:lpstr>PowerPoint Presentation</vt:lpstr>
      <vt:lpstr>System overview</vt:lpstr>
      <vt:lpstr>System overview</vt:lpstr>
      <vt:lpstr>SeaMicro </vt:lpstr>
    </vt:vector>
  </TitlesOfParts>
  <Company>Advanced Micro Devices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PAE Projects</dc:title>
  <dc:creator>Windows User</dc:creator>
  <cp:lastModifiedBy>Gu, JunLi</cp:lastModifiedBy>
  <cp:revision>680</cp:revision>
  <cp:lastPrinted>2014-06-25T15:30:11Z</cp:lastPrinted>
  <dcterms:created xsi:type="dcterms:W3CDTF">2013-08-13T09:03:03Z</dcterms:created>
  <dcterms:modified xsi:type="dcterms:W3CDTF">2014-07-23T06:12:39Z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0x010100F56ABDA4DBF8FD4DB859BC566A90CBDA</vt:lpwstr>
  </property>
</Properties>
</file>